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4"/>
  </p:notesMasterIdLst>
  <p:sldIdLst>
    <p:sldId id="256" r:id="rId2"/>
    <p:sldId id="257" r:id="rId3"/>
    <p:sldId id="319" r:id="rId4"/>
    <p:sldId id="320" r:id="rId5"/>
    <p:sldId id="345" r:id="rId6"/>
    <p:sldId id="348" r:id="rId7"/>
    <p:sldId id="361" r:id="rId8"/>
    <p:sldId id="347" r:id="rId9"/>
    <p:sldId id="322" r:id="rId10"/>
    <p:sldId id="323" r:id="rId11"/>
    <p:sldId id="363" r:id="rId12"/>
    <p:sldId id="368" r:id="rId13"/>
    <p:sldId id="364" r:id="rId14"/>
    <p:sldId id="371" r:id="rId15"/>
    <p:sldId id="372" r:id="rId16"/>
    <p:sldId id="324" r:id="rId17"/>
    <p:sldId id="330" r:id="rId18"/>
    <p:sldId id="333" r:id="rId19"/>
    <p:sldId id="334" r:id="rId20"/>
    <p:sldId id="335" r:id="rId21"/>
    <p:sldId id="353" r:id="rId22"/>
    <p:sldId id="327" r:id="rId23"/>
    <p:sldId id="336" r:id="rId24"/>
    <p:sldId id="354" r:id="rId25"/>
    <p:sldId id="321" r:id="rId26"/>
    <p:sldId id="370" r:id="rId27"/>
    <p:sldId id="355" r:id="rId28"/>
    <p:sldId id="350" r:id="rId29"/>
    <p:sldId id="356" r:id="rId30"/>
    <p:sldId id="352" r:id="rId31"/>
    <p:sldId id="338" r:id="rId32"/>
    <p:sldId id="360" r:id="rId33"/>
    <p:sldId id="359" r:id="rId34"/>
    <p:sldId id="311" r:id="rId35"/>
    <p:sldId id="340" r:id="rId36"/>
    <p:sldId id="373" r:id="rId37"/>
    <p:sldId id="357" r:id="rId38"/>
    <p:sldId id="358" r:id="rId39"/>
    <p:sldId id="337" r:id="rId40"/>
    <p:sldId id="317" r:id="rId41"/>
    <p:sldId id="362" r:id="rId42"/>
    <p:sldId id="312" r:id="rId43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Animation="0">
    <p:present/>
    <p:sldAll/>
    <p:penClr>
      <a:schemeClr val="tx1"/>
    </p:penClr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438" y="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D5A5B211-ECA7-4C19-8730-8E3713B88EA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41609394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685800" y="2393950"/>
            <a:ext cx="7772400" cy="109538"/>
          </a:xfrm>
          <a:custGeom>
            <a:avLst/>
            <a:gdLst>
              <a:gd name="G0" fmla="+- 618 0 0"/>
            </a:gdLst>
            <a:ahLst/>
            <a:cxnLst>
              <a:cxn ang="0">
                <a:pos x="0" y="0"/>
              </a:cxn>
              <a:cxn ang="0">
                <a:pos x="618" y="0"/>
              </a:cxn>
              <a:cxn ang="0">
                <a:pos x="618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hu-HU" sz="2400">
              <a:latin typeface="Times New Roman" pitchFamily="18" charset="0"/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371600"/>
          </a:xfrm>
        </p:spPr>
        <p:txBody>
          <a:bodyPr/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429000"/>
            <a:ext cx="7010400" cy="1600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hu-HU"/>
              <a:t>PROFINVEST Műszaki, Gazdasági, Kereskedelmi Mérnökiroda KFT.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hu-HU"/>
              <a:t>Takács Nándor c. egyetemi docens DEBRECENI EGYETEM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B90F0A7-703E-407D-9B59-2AEB82AC68F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PROFINVEST Műszaki, Gazdasági, Kereskedelmi Mérnökiroda KFT. 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Takács Nándor c. egyetemi docens DEBRECENI EGYETEM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E9C996-04CC-4627-A9F8-7619DFB4A0C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73838" y="304800"/>
            <a:ext cx="2001837" cy="57150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566738" y="304800"/>
            <a:ext cx="5854700" cy="57150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PROFINVEST Műszaki, Gazdasági, Kereskedelmi Mérnökiroda KFT. 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Takács Nándor c. egyetemi docens DEBRECENI EGYETEM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760248-DDBD-4D93-B3C9-64E8970370B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Cím, szöveg és áb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ClipArt-elem helye 3"/>
          <p:cNvSpPr>
            <a:spLocks noGrp="1"/>
          </p:cNvSpPr>
          <p:nvPr>
            <p:ph type="clipArt"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/>
          <a:p>
            <a:pPr lvl="0"/>
            <a:endParaRPr lang="hu-HU" noProof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PROFINVEST Műszaki, Gazdasági, Kereskedelmi Mérnökiroda KFT. 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Takács Nándor c. egyetemi docens DEBRECENI EGYETEM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6E7C0-B80A-4F49-A75E-851D436F3D8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PROFINVEST Műszaki, Gazdasági, Kereskedelmi Mérnökiroda KFT. 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Takács Nándor c. egyetemi docens DEBRECENI EGYETEM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3F1E15-DF9F-4131-A4B8-21008B77454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PROFINVEST Műszaki, Gazdasági, Kereskedelmi Mérnökiroda KFT. 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Takács Nándor c. egyetemi docens DEBRECENI EGYETEM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AC82F-DBB9-4629-8224-986E0AA4E71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PROFINVEST Műszaki, Gazdasági, Kereskedelmi Mérnökiroda KFT. 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Takács Nándor c. egyetemi docens DEBRECENI EGYETEM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58D79C-99C9-4257-B484-064717D60B2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PROFINVEST Műszaki, Gazdasági, Kereskedelmi Mérnökiroda KFT. 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Takács Nándor c. egyetemi docens DEBRECENI EGYETEM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D4545-3BBA-4A8E-BBDD-4DA0635B025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PROFINVEST Műszaki, Gazdasági, Kereskedelmi Mérnökiroda KFT. 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Takács Nándor c. egyetemi docens DEBRECENI EGYETEM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D6FBDE-8F8F-44C8-BA0B-AA683E901B2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PROFINVEST Műszaki, Gazdasági, Kereskedelmi Mérnökiroda KFT. 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Takács Nándor c. egyetemi docens DEBRECENI EGYETEM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6984A1-463D-4CA7-A97B-3289D008B25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PROFINVEST Műszaki, Gazdasági, Kereskedelmi Mérnökiroda KFT. 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Takács Nándor c. egyetemi docens DEBRECENI EGYETEM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04239D-BA71-49D6-BC7A-4704A8996C3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PROFINVEST Műszaki, Gazdasági, Kereskedelmi Mérnökiroda KFT. 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Takács Nándor c. egyetemi docens DEBRECENI EGYETEM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FE393-32CE-46F5-9D16-924342EBCE6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4675" y="304800"/>
            <a:ext cx="8001000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752600"/>
            <a:ext cx="8001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4100" name="AutoShape 4"/>
          <p:cNvSpPr>
            <a:spLocks noChangeArrowheads="1"/>
          </p:cNvSpPr>
          <p:nvPr/>
        </p:nvSpPr>
        <p:spPr bwMode="auto">
          <a:xfrm>
            <a:off x="609600" y="1566863"/>
            <a:ext cx="7958138" cy="109537"/>
          </a:xfrm>
          <a:custGeom>
            <a:avLst/>
            <a:gdLst>
              <a:gd name="G0" fmla="+- 585 0 0"/>
            </a:gdLst>
            <a:ahLst/>
            <a:cxnLst>
              <a:cxn ang="0">
                <a:pos x="0" y="0"/>
              </a:cxn>
              <a:cxn ang="0">
                <a:pos x="585" y="0"/>
              </a:cxn>
              <a:cxn ang="0">
                <a:pos x="585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hu-HU" sz="2400">
              <a:latin typeface="Times New Roman" pitchFamily="18" charset="0"/>
            </a:endParaRPr>
          </a:p>
        </p:txBody>
      </p:sp>
      <p:sp>
        <p:nvSpPr>
          <p:cNvPr id="4101" name="Line 5"/>
          <p:cNvSpPr>
            <a:spLocks noChangeShapeType="1"/>
          </p:cNvSpPr>
          <p:nvPr/>
        </p:nvSpPr>
        <p:spPr bwMode="auto">
          <a:xfrm flipV="1">
            <a:off x="609600" y="6172200"/>
            <a:ext cx="79248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r>
              <a:rPr lang="hu-HU"/>
              <a:t>PROFINVEST Műszaki, Gazdasági, Kereskedelmi Mérnökiroda KFT. </a:t>
            </a: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smtClean="0"/>
            </a:lvl1pPr>
          </a:lstStyle>
          <a:p>
            <a:pPr>
              <a:defRPr/>
            </a:pPr>
            <a:r>
              <a:rPr lang="hu-HU"/>
              <a:t>Takács Nándor c. egyetemi docens DEBRECENI EGYETEM</a:t>
            </a:r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7459AB41-66A1-4518-ABC8-154E5860ADF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304925" indent="-3952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2300">
          <a:solidFill>
            <a:schemeClr val="tx1"/>
          </a:solidFill>
          <a:latin typeface="+mn-lt"/>
        </a:defRPr>
      </a:lvl3pPr>
      <a:lvl4pPr marL="1693863" indent="-3873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93913" indent="-398463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hu-HU"/>
              <a:t>Takács Nándor c. egyetemi docens DEBRECENI EGYETEM</a:t>
            </a: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88" y="404664"/>
            <a:ext cx="8785225" cy="2016224"/>
          </a:xfrm>
        </p:spPr>
        <p:txBody>
          <a:bodyPr/>
          <a:lstStyle/>
          <a:p>
            <a:pPr algn="ctr" eaLnBrk="1" hangingPunct="1"/>
            <a:r>
              <a:rPr lang="hu-HU" sz="6000" b="1" dirty="0" smtClean="0"/>
              <a:t>KO</a:t>
            </a:r>
            <a:r>
              <a:rPr lang="hu-HU" sz="3600" b="1" dirty="0" smtClean="0"/>
              <a:t>GENERÁCIÓS KISERŐMŰVEK GÁZMOTOROK – ÉRTÉKELÉSE</a:t>
            </a:r>
            <a:br>
              <a:rPr lang="hu-HU" sz="3600" b="1" dirty="0" smtClean="0"/>
            </a:br>
            <a:r>
              <a:rPr lang="en-US" sz="2400" dirty="0" smtClean="0"/>
              <a:t>(Combined Heat and Power Technology - CHP)</a:t>
            </a:r>
            <a:endParaRPr lang="hu-HU" sz="2400" b="1" dirty="0" smtClean="0"/>
          </a:p>
        </p:txBody>
      </p:sp>
      <p:sp>
        <p:nvSpPr>
          <p:cNvPr id="3076" name="Alcím 4"/>
          <p:cNvSpPr>
            <a:spLocks noGrp="1"/>
          </p:cNvSpPr>
          <p:nvPr>
            <p:ph type="subTitle" idx="1"/>
          </p:nvPr>
        </p:nvSpPr>
        <p:spPr>
          <a:xfrm>
            <a:off x="611560" y="2636912"/>
            <a:ext cx="7846640" cy="3384376"/>
          </a:xfrm>
        </p:spPr>
        <p:txBody>
          <a:bodyPr/>
          <a:lstStyle/>
          <a:p>
            <a:pPr eaLnBrk="1" hangingPunct="1"/>
            <a:endParaRPr lang="hu-HU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1" y="2636912"/>
            <a:ext cx="7848872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zövegdoboz 5"/>
          <p:cNvSpPr txBox="1"/>
          <p:nvPr/>
        </p:nvSpPr>
        <p:spPr>
          <a:xfrm>
            <a:off x="5940152" y="5517232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92D050"/>
                </a:solidFill>
              </a:rPr>
              <a:t>EUFIM 2014-04-24</a:t>
            </a:r>
            <a:endParaRPr lang="hu-HU" b="1" dirty="0">
              <a:solidFill>
                <a:srgbClr val="92D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74675" y="304801"/>
            <a:ext cx="8001000" cy="963960"/>
          </a:xfrm>
        </p:spPr>
        <p:txBody>
          <a:bodyPr/>
          <a:lstStyle/>
          <a:p>
            <a:pPr algn="ctr"/>
            <a:r>
              <a:rPr lang="hu-HU" sz="3200" b="1" dirty="0" smtClean="0"/>
              <a:t>(3 – 8) BLOKKOS FŰTŐERŐMŰ</a:t>
            </a:r>
            <a:endParaRPr lang="hu-HU" sz="3200" b="1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72816"/>
            <a:ext cx="5210175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772816"/>
            <a:ext cx="3320815" cy="4216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74675" y="304801"/>
            <a:ext cx="8001000" cy="747936"/>
          </a:xfrm>
        </p:spPr>
        <p:txBody>
          <a:bodyPr/>
          <a:lstStyle/>
          <a:p>
            <a:pPr algn="ctr"/>
            <a:r>
              <a:rPr lang="hu-HU" sz="2400" b="1" dirty="0" smtClean="0"/>
              <a:t>MIÉRT TERJEDTEK EL A KISERŐMŰVEK?</a:t>
            </a:r>
            <a:endParaRPr lang="hu-HU" sz="2400" b="1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772816"/>
            <a:ext cx="4108703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églalap 4"/>
          <p:cNvSpPr/>
          <p:nvPr/>
        </p:nvSpPr>
        <p:spPr>
          <a:xfrm>
            <a:off x="755576" y="1772816"/>
            <a:ext cx="12241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smtClean="0">
                <a:solidFill>
                  <a:srgbClr val="FF0000"/>
                </a:solidFill>
              </a:rPr>
              <a:t>KÁP</a:t>
            </a:r>
            <a:endParaRPr lang="hu-HU" sz="2400" dirty="0">
              <a:solidFill>
                <a:srgbClr val="FF0000"/>
              </a:solidFill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7236296" y="1700808"/>
            <a:ext cx="14401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smtClean="0">
                <a:solidFill>
                  <a:srgbClr val="FF0000"/>
                </a:solidFill>
              </a:rPr>
              <a:t>KÁT</a:t>
            </a:r>
            <a:endParaRPr lang="hu-HU" sz="2400" dirty="0">
              <a:solidFill>
                <a:srgbClr val="FF0000"/>
              </a:solidFill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6732240" y="2276872"/>
            <a:ext cx="20882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 smtClean="0"/>
              <a:t>rendeletben garantálják a megtermelt villanyáram </a:t>
            </a:r>
            <a:r>
              <a:rPr lang="hu-HU" b="1" dirty="0" smtClean="0">
                <a:solidFill>
                  <a:srgbClr val="FF0000"/>
                </a:solidFill>
              </a:rPr>
              <a:t>átvételét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b="1" dirty="0" smtClean="0">
                <a:solidFill>
                  <a:srgbClr val="FF0000"/>
                </a:solidFill>
              </a:rPr>
              <a:t>kötelező </a:t>
            </a:r>
            <a:r>
              <a:rPr lang="hu-HU" b="1" dirty="0" smtClean="0"/>
              <a:t>átvételi áron </a:t>
            </a:r>
            <a:endParaRPr lang="hu-HU" dirty="0"/>
          </a:p>
        </p:txBody>
      </p:sp>
      <p:sp>
        <p:nvSpPr>
          <p:cNvPr id="8" name="Téglalap 7"/>
          <p:cNvSpPr/>
          <p:nvPr/>
        </p:nvSpPr>
        <p:spPr>
          <a:xfrm>
            <a:off x="0" y="2333685"/>
            <a:ext cx="3059832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Támogatással</a:t>
            </a:r>
            <a:r>
              <a:rPr lang="hu-HU" b="1" dirty="0" smtClean="0"/>
              <a:t> gazdaságossá </a:t>
            </a:r>
          </a:p>
          <a:p>
            <a:r>
              <a:rPr lang="hu-HU" b="1" dirty="0" smtClean="0"/>
              <a:t>teszik a befektető</a:t>
            </a:r>
          </a:p>
          <a:p>
            <a:r>
              <a:rPr lang="hu-HU" b="1" dirty="0" smtClean="0"/>
              <a:t>és az üzemeltető számára.</a:t>
            </a:r>
          </a:p>
          <a:p>
            <a:endParaRPr lang="hu-HU" sz="1400" b="1" dirty="0" smtClean="0"/>
          </a:p>
          <a:p>
            <a:r>
              <a:rPr lang="hu-HU" sz="1400" b="1" dirty="0" smtClean="0"/>
              <a:t>A többlet anyagi </a:t>
            </a:r>
          </a:p>
          <a:p>
            <a:r>
              <a:rPr lang="hu-HU" sz="1400" b="1" dirty="0" smtClean="0"/>
              <a:t>ráfordítást a villamosenergia-fogyasztókkal fizettetik meg. </a:t>
            </a:r>
            <a:endParaRPr lang="hu-HU" sz="1400" b="1" dirty="0"/>
          </a:p>
        </p:txBody>
      </p:sp>
    </p:spTree>
    <p:extLst>
      <p:ext uri="{BB962C8B-B14F-4D97-AF65-F5344CB8AC3E}">
        <p14:creationId xmlns:p14="http://schemas.microsoft.com/office/powerpoint/2010/main" xmlns="" val="376290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683568" y="1916832"/>
            <a:ext cx="799288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000" b="1" i="1" dirty="0" smtClean="0"/>
              <a:t>A KÁP támogatás azt jelenti, hogy a villamosenergia-termelés normál módon gazdaságtalan részét többlet anyagi ráfordítással gazdaságossá teszik a befektető és az üzemeltető számára. A többlet anyagi ráfordítást a villamosenergia-fogyasztókkal fizettetik meg. </a:t>
            </a:r>
          </a:p>
          <a:p>
            <a:pPr algn="just"/>
            <a:r>
              <a:rPr lang="hu-HU" sz="2000" dirty="0" smtClean="0"/>
              <a:t>Jelenleg a </a:t>
            </a:r>
            <a:r>
              <a:rPr lang="hu-HU" sz="2000" dirty="0" err="1" smtClean="0"/>
              <a:t>távhő</a:t>
            </a:r>
            <a:r>
              <a:rPr lang="hu-HU" sz="2000" dirty="0" smtClean="0"/>
              <a:t> ellátással együttműködő </a:t>
            </a:r>
            <a:r>
              <a:rPr lang="hu-HU" sz="2000" b="1" dirty="0" smtClean="0"/>
              <a:t>földgázbázisú kapcsolt energiatermelés is kap KÁP támogatást</a:t>
            </a:r>
            <a:r>
              <a:rPr lang="hu-HU" sz="2000" dirty="0" smtClean="0"/>
              <a:t>, vagyis a következő két dolgot gondolják róla: </a:t>
            </a:r>
          </a:p>
          <a:p>
            <a:pPr algn="just"/>
            <a:r>
              <a:rPr lang="hu-HU" sz="2000" dirty="0" smtClean="0"/>
              <a:t>1. Az így megvalósított villamosenergia-termelés </a:t>
            </a:r>
            <a:r>
              <a:rPr lang="hu-HU" sz="2000" b="1" dirty="0" smtClean="0"/>
              <a:t>normál módon gazdaságtalan. </a:t>
            </a:r>
          </a:p>
          <a:p>
            <a:pPr algn="just"/>
            <a:r>
              <a:rPr lang="hu-HU" sz="2000" dirty="0" smtClean="0"/>
              <a:t>2. Megvalósítása </a:t>
            </a:r>
            <a:r>
              <a:rPr lang="hu-HU" sz="2000" b="1" dirty="0" smtClean="0"/>
              <a:t>környezeti szempontból mégis hasznos</a:t>
            </a:r>
            <a:r>
              <a:rPr lang="hu-HU" sz="2000" dirty="0" smtClean="0"/>
              <a:t>, mivel csökkenti a primerenergia felhasználást. </a:t>
            </a:r>
            <a:endParaRPr lang="hu-HU" sz="2000" dirty="0"/>
          </a:p>
        </p:txBody>
      </p:sp>
      <p:sp>
        <p:nvSpPr>
          <p:cNvPr id="5" name="Téglalap 4"/>
          <p:cNvSpPr/>
          <p:nvPr/>
        </p:nvSpPr>
        <p:spPr>
          <a:xfrm>
            <a:off x="323528" y="404664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u-HU" b="1" i="1" dirty="0" smtClean="0">
                <a:solidFill>
                  <a:srgbClr val="000000"/>
                </a:solidFill>
              </a:rPr>
              <a:t>KÁP összege =(aktuális kötelező átvételi ár – aktuális nagykereskedelmi ár) × villamos energia mennyiség.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88840"/>
            <a:ext cx="4154353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églalap 3"/>
          <p:cNvSpPr/>
          <p:nvPr/>
        </p:nvSpPr>
        <p:spPr>
          <a:xfrm>
            <a:off x="4355976" y="1916832"/>
            <a:ext cx="45720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dirty="0" smtClean="0"/>
              <a:t>Látható, hogy </a:t>
            </a:r>
            <a:r>
              <a:rPr lang="hu-HU" b="1" dirty="0" smtClean="0"/>
              <a:t>a fedezet évről évre jelentősen csökkent</a:t>
            </a:r>
            <a:r>
              <a:rPr lang="hu-HU" dirty="0" smtClean="0"/>
              <a:t>, illetve az időszak végére teljesen eltűnt. Ez a gázmotor tulajdonosok többségének pénzügyi ellehetetlenülését jelenti. A vonatkozó rendeletek szerint a </a:t>
            </a:r>
            <a:r>
              <a:rPr lang="hu-HU" dirty="0" err="1" smtClean="0"/>
              <a:t>kogeneráció</a:t>
            </a:r>
            <a:r>
              <a:rPr lang="hu-HU" dirty="0" smtClean="0"/>
              <a:t> támogatása 2010 végén lejár. Kivételt képeznek azok a motorok, amelyeknek a VET 171. § (5) alapján a Magyar Energia Hivatal meghosszabbította a kötelező átvétel időtartamát. </a:t>
            </a:r>
            <a:r>
              <a:rPr lang="hu-HU" b="1" dirty="0" smtClean="0"/>
              <a:t>2011-től sok gázmotor kiesik a támogatottak köréből azzal az indokkal, hogy már megtérült. </a:t>
            </a:r>
            <a:endParaRPr lang="hu-HU" b="1" dirty="0"/>
          </a:p>
        </p:txBody>
      </p:sp>
      <p:sp>
        <p:nvSpPr>
          <p:cNvPr id="5" name="Cím 1"/>
          <p:cNvSpPr txBox="1">
            <a:spLocks/>
          </p:cNvSpPr>
          <p:nvPr/>
        </p:nvSpPr>
        <p:spPr>
          <a:xfrm>
            <a:off x="574675" y="304801"/>
            <a:ext cx="8001000" cy="603919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GÁZMOTOR KÖLTSÉGSTRUKTÚRÁJA</a:t>
            </a:r>
            <a:endParaRPr kumimoji="0" lang="hu-HU" sz="28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Lefelé nyíl 5"/>
          <p:cNvSpPr/>
          <p:nvPr/>
        </p:nvSpPr>
        <p:spPr>
          <a:xfrm>
            <a:off x="2051720" y="1916832"/>
            <a:ext cx="1440160" cy="100811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pic>
        <p:nvPicPr>
          <p:cNvPr id="3" name="Kép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772816"/>
            <a:ext cx="6768752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églalap 3"/>
          <p:cNvSpPr/>
          <p:nvPr/>
        </p:nvSpPr>
        <p:spPr>
          <a:xfrm>
            <a:off x="539552" y="404664"/>
            <a:ext cx="78488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defRPr/>
            </a:pPr>
            <a:r>
              <a:rPr lang="hu-HU" b="1" kern="0" dirty="0" smtClean="0">
                <a:solidFill>
                  <a:schemeClr val="tx2"/>
                </a:solidFill>
              </a:rPr>
              <a:t>ÉVENKÉNT BEÉPÍTETT GÁZMOTOR VILLAMOS TELJESÍTMÉNY</a:t>
            </a:r>
            <a:endParaRPr lang="hu-HU" b="1" kern="0" dirty="0">
              <a:solidFill>
                <a:schemeClr val="tx2"/>
              </a:solidFill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6588224" y="1988840"/>
            <a:ext cx="712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b="1" dirty="0" smtClean="0">
                <a:solidFill>
                  <a:srgbClr val="FF0000"/>
                </a:solidFill>
              </a:rPr>
              <a:t>KÁP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6" name="Lefelé nyíl 5"/>
          <p:cNvSpPr/>
          <p:nvPr/>
        </p:nvSpPr>
        <p:spPr>
          <a:xfrm>
            <a:off x="6732240" y="2420888"/>
            <a:ext cx="432048" cy="136815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085184"/>
            <a:ext cx="1082795" cy="1124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539552" y="1916832"/>
            <a:ext cx="799288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400" dirty="0" smtClean="0"/>
              <a:t>Összteljesítmény </a:t>
            </a:r>
            <a:r>
              <a:rPr lang="hu-HU" sz="2400" b="1" dirty="0" smtClean="0"/>
              <a:t>500 </a:t>
            </a:r>
            <a:r>
              <a:rPr lang="hu-HU" sz="2400" b="1" dirty="0" err="1" smtClean="0"/>
              <a:t>MW</a:t>
            </a:r>
            <a:r>
              <a:rPr lang="hu-HU" sz="1400" b="1" dirty="0" err="1" smtClean="0"/>
              <a:t>e</a:t>
            </a:r>
            <a:r>
              <a:rPr lang="hu-HU" sz="2400" b="1" dirty="0" smtClean="0"/>
              <a:t> és 550 </a:t>
            </a:r>
            <a:r>
              <a:rPr lang="hu-HU" sz="2400" b="1" dirty="0" err="1" smtClean="0"/>
              <a:t>MW</a:t>
            </a:r>
            <a:r>
              <a:rPr lang="hu-HU" sz="1600" b="1" dirty="0" err="1" smtClean="0"/>
              <a:t>hő</a:t>
            </a:r>
            <a:endParaRPr lang="hu-HU" sz="1600" b="1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400" dirty="0" smtClean="0"/>
              <a:t>Elektromos teljesítményük </a:t>
            </a:r>
            <a:r>
              <a:rPr lang="hu-HU" sz="2400" b="1" dirty="0" smtClean="0"/>
              <a:t>0,2 MW – 6,0 MW </a:t>
            </a:r>
            <a:r>
              <a:rPr lang="hu-HU" sz="2400" dirty="0" smtClean="0"/>
              <a:t>között változik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400" b="1" dirty="0" smtClean="0"/>
              <a:t>Különböző gyártóktól </a:t>
            </a:r>
            <a:r>
              <a:rPr lang="hu-HU" sz="2400" dirty="0" smtClean="0"/>
              <a:t>származnak: </a:t>
            </a:r>
            <a:r>
              <a:rPr lang="hu-HU" sz="2400" dirty="0" err="1" smtClean="0"/>
              <a:t>Jenbacher</a:t>
            </a:r>
            <a:r>
              <a:rPr lang="hu-HU" sz="2400" dirty="0" smtClean="0"/>
              <a:t>, Perkins, </a:t>
            </a:r>
            <a:r>
              <a:rPr lang="hu-HU" sz="2400" dirty="0" err="1" smtClean="0"/>
              <a:t>Deutz</a:t>
            </a:r>
            <a:r>
              <a:rPr lang="hu-HU" sz="2400" dirty="0" smtClean="0"/>
              <a:t>, Caterpillar, </a:t>
            </a:r>
            <a:r>
              <a:rPr lang="hu-HU" sz="2400" dirty="0" err="1" smtClean="0"/>
              <a:t>Gauskor</a:t>
            </a:r>
            <a:r>
              <a:rPr lang="hu-HU" sz="2400" dirty="0" smtClean="0"/>
              <a:t>, </a:t>
            </a:r>
            <a:r>
              <a:rPr lang="hu-HU" sz="2400" dirty="0" err="1" smtClean="0"/>
              <a:t>Waukesha</a:t>
            </a:r>
            <a:r>
              <a:rPr lang="hu-HU" sz="2400" dirty="0" smtClean="0"/>
              <a:t>, </a:t>
            </a:r>
            <a:r>
              <a:rPr lang="hu-HU" sz="2400" dirty="0" err="1" smtClean="0"/>
              <a:t>Wartsila</a:t>
            </a:r>
            <a:r>
              <a:rPr lang="hu-HU" sz="2400" dirty="0" smtClean="0"/>
              <a:t>,</a:t>
            </a:r>
            <a:r>
              <a:rPr lang="hu-HU" sz="2400" b="1" dirty="0" smtClean="0"/>
              <a:t> </a:t>
            </a:r>
            <a:r>
              <a:rPr lang="hu-HU" sz="2400" dirty="0" smtClean="0"/>
              <a:t>egyéb.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400" dirty="0" smtClean="0"/>
              <a:t>Több, mint </a:t>
            </a:r>
            <a:r>
              <a:rPr lang="hu-HU" sz="2400" b="1" dirty="0" smtClean="0"/>
              <a:t>90%-a földgázzal </a:t>
            </a:r>
            <a:r>
              <a:rPr lang="hu-HU" sz="2400" dirty="0" smtClean="0"/>
              <a:t>üzemel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400" dirty="0" smtClean="0"/>
              <a:t>Az energiatermelő gázmotorok döntő részét </a:t>
            </a:r>
            <a:r>
              <a:rPr lang="hu-HU" sz="2400" b="1" dirty="0" smtClean="0"/>
              <a:t>1999 és 2005 </a:t>
            </a:r>
            <a:r>
              <a:rPr lang="hu-HU" sz="2400" dirty="0" smtClean="0"/>
              <a:t>között telepítették.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hu-HU" sz="24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1600" b="1" i="1" dirty="0" smtClean="0"/>
              <a:t>Paksi Atomerőmű egy blokkjának a teljesítménye: 500 </a:t>
            </a:r>
            <a:r>
              <a:rPr lang="hu-HU" sz="1600" b="1" i="1" dirty="0" err="1" smtClean="0"/>
              <a:t>MWe</a:t>
            </a:r>
            <a:endParaRPr lang="hu-HU" sz="1600" b="1" i="1" dirty="0"/>
          </a:p>
        </p:txBody>
      </p:sp>
      <p:sp>
        <p:nvSpPr>
          <p:cNvPr id="4" name="Téglalap 3"/>
          <p:cNvSpPr/>
          <p:nvPr/>
        </p:nvSpPr>
        <p:spPr>
          <a:xfrm>
            <a:off x="539552" y="476672"/>
            <a:ext cx="7776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smtClean="0"/>
              <a:t>Elmúlt 15 évben hazánkban kb. 350 gázmotoros erőmű létesült</a:t>
            </a:r>
            <a:endParaRPr lang="hu-H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74675" y="304801"/>
            <a:ext cx="8001000" cy="747936"/>
          </a:xfrm>
        </p:spPr>
        <p:txBody>
          <a:bodyPr/>
          <a:lstStyle/>
          <a:p>
            <a:pPr algn="ctr"/>
            <a:r>
              <a:rPr lang="hu-HU" sz="3200" b="1" dirty="0" smtClean="0"/>
              <a:t>DUNAÚJVÁROSI FŰTŐERŐMŰ</a:t>
            </a:r>
            <a:endParaRPr lang="hu-HU" sz="3200" b="1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772816"/>
            <a:ext cx="5414297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74675" y="304801"/>
            <a:ext cx="8001000" cy="819944"/>
          </a:xfrm>
        </p:spPr>
        <p:txBody>
          <a:bodyPr/>
          <a:lstStyle/>
          <a:p>
            <a:pPr algn="ctr"/>
            <a:r>
              <a:rPr lang="hu-HU" sz="3200" b="1" dirty="0" smtClean="0"/>
              <a:t>FŰTŐERŐMŰ</a:t>
            </a:r>
            <a:endParaRPr lang="hu-HU" sz="3200" b="1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952625"/>
            <a:ext cx="7632848" cy="38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00808"/>
            <a:ext cx="5619750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3933056"/>
            <a:ext cx="5981700" cy="2164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églalap 4"/>
          <p:cNvSpPr/>
          <p:nvPr/>
        </p:nvSpPr>
        <p:spPr>
          <a:xfrm>
            <a:off x="3131840" y="620688"/>
            <a:ext cx="28745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 smtClean="0"/>
              <a:t>CHP KISERŐMŰ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3" y="2132855"/>
            <a:ext cx="6738162" cy="3857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églalap 3"/>
          <p:cNvSpPr/>
          <p:nvPr/>
        </p:nvSpPr>
        <p:spPr>
          <a:xfrm>
            <a:off x="3131840" y="620688"/>
            <a:ext cx="28745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 smtClean="0"/>
              <a:t>CHP KISERŐMŰ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Élőláb hely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hu-HU"/>
              <a:t>Takács Nándor c. egyetemi docens DEBRECENI EGYETEM</a:t>
            </a: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476250"/>
            <a:ext cx="8001000" cy="649288"/>
          </a:xfrm>
        </p:spPr>
        <p:txBody>
          <a:bodyPr/>
          <a:lstStyle/>
          <a:p>
            <a:pPr eaLnBrk="1" hangingPunct="1"/>
            <a:r>
              <a:rPr lang="hu-HU" sz="3400" b="1" dirty="0" smtClean="0"/>
              <a:t>FERMENTÁCIÓS GÁZFEJLESZTŐ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44824"/>
            <a:ext cx="8136904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5157192"/>
            <a:ext cx="17145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lipszis 5"/>
          <p:cNvSpPr/>
          <p:nvPr/>
        </p:nvSpPr>
        <p:spPr>
          <a:xfrm>
            <a:off x="5940152" y="2924944"/>
            <a:ext cx="2376264" cy="14401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44824"/>
            <a:ext cx="5591175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752749"/>
            <a:ext cx="2554287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93096"/>
            <a:ext cx="2515276" cy="1814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293096"/>
            <a:ext cx="2281734" cy="171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0239" y="4222139"/>
            <a:ext cx="2670175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églalap 3"/>
          <p:cNvSpPr/>
          <p:nvPr/>
        </p:nvSpPr>
        <p:spPr>
          <a:xfrm>
            <a:off x="755576" y="548680"/>
            <a:ext cx="81369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b="1" dirty="0" smtClean="0"/>
              <a:t>CHP KISERŐMŰ: ÁRAMFEJLESZTŐ GENERÁTOR, </a:t>
            </a:r>
          </a:p>
          <a:p>
            <a:pPr algn="ctr"/>
            <a:r>
              <a:rPr lang="hu-HU" sz="2000" b="1" dirty="0" smtClean="0"/>
              <a:t>VEZÉRLŐSZEKRÉNYEK, ADAT ÉS ÁLLAPOT KIJELZŐ     </a:t>
            </a:r>
            <a:endParaRPr lang="hu-H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09320"/>
            <a:ext cx="5112568" cy="3970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781888"/>
            <a:ext cx="3427336" cy="379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églalap 2"/>
          <p:cNvSpPr/>
          <p:nvPr/>
        </p:nvSpPr>
        <p:spPr>
          <a:xfrm>
            <a:off x="467544" y="476672"/>
            <a:ext cx="5400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400" b="1" dirty="0" smtClean="0"/>
              <a:t>Jenbacher </a:t>
            </a:r>
            <a:r>
              <a:rPr lang="de-DE" sz="2400" b="1" dirty="0"/>
              <a:t>JMS 316 GS-N.LC.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xmlns="" val="284767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74675" y="304801"/>
            <a:ext cx="8001000" cy="747936"/>
          </a:xfrm>
        </p:spPr>
        <p:txBody>
          <a:bodyPr/>
          <a:lstStyle/>
          <a:p>
            <a:r>
              <a:rPr lang="hu-HU" sz="2800" b="1" dirty="0" smtClean="0"/>
              <a:t>Gépterem</a:t>
            </a:r>
            <a:endParaRPr lang="hu-HU" sz="2800" b="1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772816"/>
            <a:ext cx="5818324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988840"/>
            <a:ext cx="7212256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églalap 3"/>
          <p:cNvSpPr/>
          <p:nvPr/>
        </p:nvSpPr>
        <p:spPr>
          <a:xfrm>
            <a:off x="611560" y="620688"/>
            <a:ext cx="58304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 smtClean="0"/>
              <a:t>Csatlakozás a villamos hálózatra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88840"/>
            <a:ext cx="4148158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005992"/>
            <a:ext cx="3140918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églalap 2"/>
          <p:cNvSpPr/>
          <p:nvPr/>
        </p:nvSpPr>
        <p:spPr>
          <a:xfrm>
            <a:off x="1115616" y="4970785"/>
            <a:ext cx="61883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 err="1" smtClean="0"/>
              <a:t>Gyártóművi</a:t>
            </a:r>
            <a:r>
              <a:rPr lang="hu-HU" dirty="0" smtClean="0"/>
              <a:t> ajánlati </a:t>
            </a:r>
            <a:r>
              <a:rPr lang="hu-HU" dirty="0"/>
              <a:t>ár: 210.000,- EUR akkori MNB árfolyammal számolva: 285,78 HUF/EUR – </a:t>
            </a:r>
            <a:r>
              <a:rPr lang="hu-HU" b="1" dirty="0"/>
              <a:t>60.013.800,- HUF</a:t>
            </a:r>
          </a:p>
        </p:txBody>
      </p:sp>
      <p:sp>
        <p:nvSpPr>
          <p:cNvPr id="4" name="Téglalap 3"/>
          <p:cNvSpPr/>
          <p:nvPr/>
        </p:nvSpPr>
        <p:spPr>
          <a:xfrm>
            <a:off x="827584" y="620688"/>
            <a:ext cx="5362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/>
              <a:t>Guascor </a:t>
            </a:r>
            <a:r>
              <a:rPr lang="it-IT" b="1" dirty="0"/>
              <a:t>SFGLD 56090/55 tip</a:t>
            </a:r>
            <a:r>
              <a:rPr lang="it-IT" b="1" dirty="0" smtClean="0"/>
              <a:t>.</a:t>
            </a:r>
            <a:r>
              <a:rPr lang="hu-HU" b="1" dirty="0" smtClean="0"/>
              <a:t> gázmotor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xmlns="" val="413137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pic>
        <p:nvPicPr>
          <p:cNvPr id="29698" name="Picture 2" descr="http://www.szerszamnetshop.hu/images/stories/virtuemart/product/Heron_benzin_g___51e7e2dca208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72816"/>
            <a:ext cx="2951237" cy="2951237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3501008"/>
            <a:ext cx="3240360" cy="2738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1700808"/>
            <a:ext cx="3600450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églalap 5"/>
          <p:cNvSpPr/>
          <p:nvPr/>
        </p:nvSpPr>
        <p:spPr>
          <a:xfrm>
            <a:off x="2195736" y="476672"/>
            <a:ext cx="45365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smtClean="0"/>
              <a:t>GÁZMOTOROK</a:t>
            </a:r>
            <a:endParaRPr lang="hu-H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323528" y="1916832"/>
            <a:ext cx="8568952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 smtClean="0"/>
              <a:t>Piaci összehasonlító módszer</a:t>
            </a:r>
          </a:p>
          <a:p>
            <a:endParaRPr lang="hu-HU" sz="2000" b="1" dirty="0" smtClean="0">
              <a:solidFill>
                <a:srgbClr val="000000"/>
              </a:solidFill>
            </a:endParaRPr>
          </a:p>
          <a:p>
            <a:r>
              <a:rPr lang="hu-HU" sz="2000" b="1" dirty="0" smtClean="0">
                <a:solidFill>
                  <a:srgbClr val="000000"/>
                </a:solidFill>
              </a:rPr>
              <a:t>Üzemeltetői adatok alapján  becsülhető érték - 	hozamérték (1) 	DCF (2)</a:t>
            </a:r>
          </a:p>
          <a:p>
            <a:endParaRPr lang="hu-HU" sz="2000" b="1" dirty="0" smtClean="0"/>
          </a:p>
          <a:p>
            <a:r>
              <a:rPr lang="hu-HU" sz="2000" b="1" dirty="0" smtClean="0"/>
              <a:t>Költségalapú értékelés – Nettó helyettesítési érték</a:t>
            </a:r>
          </a:p>
          <a:p>
            <a:endParaRPr lang="hu-HU" sz="2000" b="1" dirty="0" smtClean="0"/>
          </a:p>
          <a:p>
            <a:r>
              <a:rPr lang="hu-HU" sz="2000" b="1" dirty="0" smtClean="0"/>
              <a:t>Fizikai avulás alapján becsült érték</a:t>
            </a:r>
          </a:p>
          <a:p>
            <a:endParaRPr lang="hu-HU" sz="2000" b="1" dirty="0" smtClean="0"/>
          </a:p>
          <a:p>
            <a:r>
              <a:rPr lang="hu-HU" sz="2000" b="1" dirty="0" smtClean="0"/>
              <a:t>Teljesített üzemórák alapján becsült érték</a:t>
            </a:r>
          </a:p>
          <a:p>
            <a:endParaRPr lang="hu-HU" sz="2000" b="1" dirty="0" smtClean="0"/>
          </a:p>
          <a:p>
            <a:r>
              <a:rPr lang="hu-HU" sz="2000" b="1" dirty="0" smtClean="0"/>
              <a:t>Parametrikus árképzés</a:t>
            </a:r>
          </a:p>
          <a:p>
            <a:endParaRPr lang="hu-HU" sz="2000" b="1" dirty="0" smtClean="0"/>
          </a:p>
          <a:p>
            <a:endParaRPr lang="hu-HU" sz="2000" b="1" dirty="0" smtClean="0"/>
          </a:p>
          <a:p>
            <a:r>
              <a:rPr lang="hu-HU" b="1" dirty="0" smtClean="0"/>
              <a:t>	</a:t>
            </a:r>
            <a:endParaRPr lang="hu-HU" dirty="0"/>
          </a:p>
        </p:txBody>
      </p:sp>
      <p:sp>
        <p:nvSpPr>
          <p:cNvPr id="4" name="Cím 1"/>
          <p:cNvSpPr txBox="1">
            <a:spLocks/>
          </p:cNvSpPr>
          <p:nvPr/>
        </p:nvSpPr>
        <p:spPr bwMode="auto">
          <a:xfrm>
            <a:off x="755576" y="404664"/>
            <a:ext cx="7484368" cy="930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4000" b="1" i="0" u="none" strike="noStrike" kern="0" cap="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539552" y="54868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Gázmotoros kiserőművek értékbecslése</a:t>
            </a:r>
            <a:endParaRPr lang="hu-HU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88640"/>
            <a:ext cx="1969517" cy="1299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683568" y="476672"/>
            <a:ext cx="7848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smtClean="0"/>
              <a:t>Piaci </a:t>
            </a:r>
            <a:r>
              <a:rPr lang="hu-HU" sz="2400" b="1" dirty="0"/>
              <a:t>összehasonlító módszer alapján becsült </a:t>
            </a:r>
            <a:r>
              <a:rPr lang="hu-HU" sz="2400" b="1" dirty="0" smtClean="0"/>
              <a:t>GÁZMOTOR érték</a:t>
            </a:r>
            <a:endParaRPr lang="hu-HU" sz="2400" b="1" dirty="0"/>
          </a:p>
        </p:txBody>
      </p:sp>
      <p:sp>
        <p:nvSpPr>
          <p:cNvPr id="4" name="Téglalap 3"/>
          <p:cNvSpPr/>
          <p:nvPr/>
        </p:nvSpPr>
        <p:spPr>
          <a:xfrm>
            <a:off x="215516" y="3573016"/>
            <a:ext cx="878497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hu-HU" dirty="0" smtClean="0"/>
          </a:p>
          <a:p>
            <a:pPr algn="ctr"/>
            <a:r>
              <a:rPr lang="hu-HU" dirty="0" smtClean="0"/>
              <a:t>A </a:t>
            </a:r>
            <a:r>
              <a:rPr lang="hu-HU" dirty="0"/>
              <a:t>gázmotorok „másodlagos” piacról beszerezhető értéke/ára ismert. </a:t>
            </a:r>
            <a:endParaRPr lang="hu-HU" dirty="0" smtClean="0"/>
          </a:p>
          <a:p>
            <a:pPr algn="ctr"/>
            <a:r>
              <a:rPr lang="hu-HU" dirty="0" smtClean="0"/>
              <a:t>A </a:t>
            </a:r>
            <a:r>
              <a:rPr lang="hu-HU" dirty="0"/>
              <a:t>szabadpiacról beszerezhető árinformációk, használt</a:t>
            </a:r>
          </a:p>
          <a:p>
            <a:pPr algn="ctr" fontAlgn="auto" hangingPunct="1"/>
            <a:r>
              <a:rPr lang="hu-HU" b="1" dirty="0"/>
              <a:t>GE </a:t>
            </a:r>
            <a:r>
              <a:rPr lang="hu-HU" b="1" dirty="0" err="1"/>
              <a:t>Jenbacher</a:t>
            </a:r>
            <a:endParaRPr lang="hu-HU" b="1" dirty="0"/>
          </a:p>
          <a:p>
            <a:pPr algn="ctr"/>
            <a:r>
              <a:rPr lang="hu-HU" b="1" dirty="0"/>
              <a:t>JGS 412 GS-N.LC, 1500 kW</a:t>
            </a:r>
          </a:p>
          <a:p>
            <a:r>
              <a:rPr lang="hu-HU" dirty="0"/>
              <a:t> </a:t>
            </a:r>
          </a:p>
          <a:p>
            <a:pPr algn="ctr"/>
            <a:r>
              <a:rPr lang="hu-HU" dirty="0"/>
              <a:t>vagy más, teljesítményben hasonló (</a:t>
            </a:r>
            <a:r>
              <a:rPr lang="hu-HU" b="1" dirty="0"/>
              <a:t>Perkins, </a:t>
            </a:r>
            <a:r>
              <a:rPr lang="hu-HU" b="1" dirty="0" err="1"/>
              <a:t>Guascor</a:t>
            </a:r>
            <a:r>
              <a:rPr lang="hu-HU" b="1" dirty="0"/>
              <a:t> és </a:t>
            </a:r>
            <a:endParaRPr lang="hu-HU" b="1" dirty="0" smtClean="0"/>
          </a:p>
          <a:p>
            <a:pPr algn="ctr"/>
            <a:r>
              <a:rPr lang="hu-HU" b="1" dirty="0" err="1" smtClean="0"/>
              <a:t>Waukesha</a:t>
            </a:r>
            <a:r>
              <a:rPr lang="hu-HU" b="1" dirty="0"/>
              <a:t>)  </a:t>
            </a:r>
            <a:r>
              <a:rPr lang="hu-HU" dirty="0"/>
              <a:t>gázmotorok áráról.</a:t>
            </a:r>
          </a:p>
          <a:p>
            <a:r>
              <a:rPr lang="hu-HU" dirty="0"/>
              <a:t> 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844824"/>
            <a:ext cx="6858000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08786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74675" y="304801"/>
            <a:ext cx="8001000" cy="747936"/>
          </a:xfrm>
        </p:spPr>
        <p:txBody>
          <a:bodyPr/>
          <a:lstStyle/>
          <a:p>
            <a:pPr algn="ctr"/>
            <a:r>
              <a:rPr lang="hu-HU" sz="2800" b="1" dirty="0" smtClean="0"/>
              <a:t>„Páros összehasonlítás” módszere</a:t>
            </a:r>
            <a:endParaRPr lang="hu-HU" sz="2800" b="1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51422" y="-252314"/>
            <a:ext cx="4787937" cy="7686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7725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827584" y="1484784"/>
            <a:ext cx="75608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 </a:t>
            </a:r>
          </a:p>
          <a:p>
            <a:pPr lvl="0"/>
            <a:r>
              <a:rPr lang="hu-HU" dirty="0" smtClean="0"/>
              <a:t>Az </a:t>
            </a:r>
            <a:r>
              <a:rPr lang="hu-HU" dirty="0"/>
              <a:t>egy napi árbevétel (átlagosan):	273.304,- Ft/nap</a:t>
            </a:r>
          </a:p>
          <a:p>
            <a:pPr lvl="0"/>
            <a:r>
              <a:rPr lang="hu-HU" dirty="0" smtClean="0"/>
              <a:t>Költségek </a:t>
            </a:r>
            <a:r>
              <a:rPr lang="hu-HU" dirty="0"/>
              <a:t>(átlagosan):			178.005,- Ft/nap</a:t>
            </a:r>
          </a:p>
          <a:p>
            <a:pPr lvl="0"/>
            <a:r>
              <a:rPr lang="hu-HU" dirty="0" smtClean="0"/>
              <a:t>Eredmény </a:t>
            </a:r>
            <a:r>
              <a:rPr lang="hu-HU" dirty="0"/>
              <a:t>(átlagosan):			  95.299,- Ft/nap</a:t>
            </a:r>
          </a:p>
          <a:p>
            <a:pPr lvl="0"/>
            <a:r>
              <a:rPr lang="hu-HU" dirty="0"/>
              <a:t>Éves eredmény (360 nap) 		34.307.640,- </a:t>
            </a:r>
            <a:r>
              <a:rPr lang="hu-HU" dirty="0" smtClean="0"/>
              <a:t>Ft</a:t>
            </a:r>
            <a:endParaRPr lang="hu-HU" dirty="0"/>
          </a:p>
          <a:p>
            <a:pPr lvl="0"/>
            <a:r>
              <a:rPr lang="hu-HU" dirty="0"/>
              <a:t>Megtérülési idő:				10 év</a:t>
            </a:r>
          </a:p>
          <a:p>
            <a:pPr lvl="0"/>
            <a:r>
              <a:rPr lang="hu-HU" b="1" dirty="0"/>
              <a:t>Becsült érték, kereken:			274,4 </a:t>
            </a:r>
            <a:r>
              <a:rPr lang="hu-HU" b="1" dirty="0" err="1"/>
              <a:t>mFt</a:t>
            </a:r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899592" y="294799"/>
            <a:ext cx="72728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u-HU" b="1" dirty="0">
                <a:solidFill>
                  <a:srgbClr val="000000"/>
                </a:solidFill>
              </a:rPr>
              <a:t>1-1,5 </a:t>
            </a:r>
            <a:r>
              <a:rPr lang="hu-HU" b="1" dirty="0" smtClean="0">
                <a:solidFill>
                  <a:srgbClr val="000000"/>
                </a:solidFill>
              </a:rPr>
              <a:t>MW-os „mini”</a:t>
            </a:r>
            <a:r>
              <a:rPr lang="hu-HU" b="1" dirty="0" err="1" smtClean="0">
                <a:solidFill>
                  <a:srgbClr val="000000"/>
                </a:solidFill>
              </a:rPr>
              <a:t>-erőművek</a:t>
            </a:r>
            <a:r>
              <a:rPr lang="hu-HU" b="1" dirty="0" smtClean="0">
                <a:solidFill>
                  <a:srgbClr val="000000"/>
                </a:solidFill>
              </a:rPr>
              <a:t> </a:t>
            </a:r>
            <a:r>
              <a:rPr lang="hu-HU" b="1" dirty="0">
                <a:solidFill>
                  <a:srgbClr val="000000"/>
                </a:solidFill>
              </a:rPr>
              <a:t>üzemeltetői adatai alapján  </a:t>
            </a:r>
            <a:r>
              <a:rPr lang="hu-HU" b="1" dirty="0" smtClean="0">
                <a:solidFill>
                  <a:srgbClr val="000000"/>
                </a:solidFill>
              </a:rPr>
              <a:t>becsülhető érték</a:t>
            </a:r>
          </a:p>
          <a:p>
            <a:pPr lvl="0" algn="ctr"/>
            <a:r>
              <a:rPr lang="hu-HU" b="1" dirty="0" smtClean="0">
                <a:solidFill>
                  <a:srgbClr val="000000"/>
                </a:solidFill>
              </a:rPr>
              <a:t>HOZAMÉRTÉK</a:t>
            </a:r>
            <a:endParaRPr lang="hu-HU" b="1" dirty="0">
              <a:solidFill>
                <a:srgbClr val="000000"/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84093"/>
            <a:ext cx="536257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542365"/>
            <a:ext cx="1960811" cy="1551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4941168"/>
            <a:ext cx="4216896" cy="1323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3032" y="4941168"/>
            <a:ext cx="3578151" cy="133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0786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74675" y="476250"/>
            <a:ext cx="8001000" cy="6492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GÁZMOTOROK (0,5 – </a:t>
            </a:r>
            <a:r>
              <a:rPr kumimoji="0" lang="hu-HU" sz="3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5</a:t>
            </a:r>
            <a:r>
              <a:rPr kumimoji="0" lang="hu-HU" sz="3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,0 </a:t>
            </a:r>
            <a:r>
              <a:rPr kumimoji="0" lang="hu-HU" sz="3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Mwe</a:t>
            </a:r>
            <a:r>
              <a:rPr kumimoji="0" lang="hu-HU" sz="3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844824"/>
            <a:ext cx="6400800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825" y="1133475"/>
            <a:ext cx="8894763" cy="459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églalap 2"/>
          <p:cNvSpPr/>
          <p:nvPr/>
        </p:nvSpPr>
        <p:spPr>
          <a:xfrm>
            <a:off x="123825" y="2606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b="1" dirty="0">
                <a:latin typeface="Tahoma"/>
                <a:ea typeface="Times New Roman"/>
              </a:rPr>
              <a:t>Jászberény, Szent Erzsébet Kórház – gázmotoros mini-erőmű </a:t>
            </a:r>
            <a:r>
              <a:rPr lang="hu-HU" b="1" dirty="0" smtClean="0">
                <a:latin typeface="Tahoma"/>
                <a:ea typeface="Times New Roman"/>
              </a:rPr>
              <a:t>- CF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149390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sp>
        <p:nvSpPr>
          <p:cNvPr id="4" name="Téglalap 3"/>
          <p:cNvSpPr/>
          <p:nvPr/>
        </p:nvSpPr>
        <p:spPr>
          <a:xfrm>
            <a:off x="323528" y="692696"/>
            <a:ext cx="84866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smtClean="0">
                <a:solidFill>
                  <a:srgbClr val="000000"/>
                </a:solidFill>
              </a:rPr>
              <a:t>KÖLTSÉGALAPÚ ÉRTÉKELÉS – NETTÓ HELYETTESÍTÉSI KÖLTSÉG</a:t>
            </a:r>
            <a:endParaRPr lang="hu-HU" dirty="0"/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72816"/>
            <a:ext cx="8061106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74675" y="304801"/>
            <a:ext cx="8001000" cy="891952"/>
          </a:xfrm>
        </p:spPr>
        <p:txBody>
          <a:bodyPr/>
          <a:lstStyle/>
          <a:p>
            <a:pPr algn="ctr"/>
            <a:r>
              <a:rPr lang="hu-HU" sz="2800" b="1" dirty="0" smtClean="0"/>
              <a:t>Fizikai avulás alapján becsült érték</a:t>
            </a:r>
            <a:endParaRPr lang="hu-HU" sz="2800" b="1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826552"/>
            <a:ext cx="5399034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3789040"/>
            <a:ext cx="56483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93135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611560" y="476672"/>
            <a:ext cx="80648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/>
              <a:t>Teljesített üzemórák alapján </a:t>
            </a:r>
            <a:r>
              <a:rPr lang="hu-HU" sz="2400" b="1" dirty="0" smtClean="0"/>
              <a:t>becsült érték</a:t>
            </a:r>
            <a:endParaRPr lang="hu-HU" sz="2400" b="1" dirty="0"/>
          </a:p>
        </p:txBody>
      </p:sp>
      <p:sp>
        <p:nvSpPr>
          <p:cNvPr id="4" name="Téglalap 3"/>
          <p:cNvSpPr/>
          <p:nvPr/>
        </p:nvSpPr>
        <p:spPr>
          <a:xfrm>
            <a:off x="28364" y="1791854"/>
            <a:ext cx="41764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/>
              <a:t>A gázmotorok (Caterpillar, </a:t>
            </a:r>
            <a:r>
              <a:rPr lang="hu-HU" dirty="0" err="1"/>
              <a:t>Deutz</a:t>
            </a:r>
            <a:r>
              <a:rPr lang="hu-HU" dirty="0"/>
              <a:t>, GE, </a:t>
            </a:r>
            <a:r>
              <a:rPr lang="hu-HU" dirty="0" err="1"/>
              <a:t>Jenbacher</a:t>
            </a:r>
            <a:r>
              <a:rPr lang="hu-HU" dirty="0"/>
              <a:t>, </a:t>
            </a:r>
            <a:r>
              <a:rPr lang="hu-HU" dirty="0" err="1"/>
              <a:t>Waukesha</a:t>
            </a:r>
            <a:r>
              <a:rPr lang="hu-HU" dirty="0"/>
              <a:t>, MAN, GUASCOR) élettartama igen változó, megfelelő karbantartás mellett akár </a:t>
            </a:r>
            <a:r>
              <a:rPr lang="hu-HU" b="1" dirty="0" smtClean="0">
                <a:solidFill>
                  <a:srgbClr val="FF0000"/>
                </a:solidFill>
              </a:rPr>
              <a:t>80.000-100.000 </a:t>
            </a:r>
            <a:r>
              <a:rPr lang="hu-HU" b="1" dirty="0">
                <a:solidFill>
                  <a:srgbClr val="FF0000"/>
                </a:solidFill>
              </a:rPr>
              <a:t>üzemórát </a:t>
            </a:r>
            <a:r>
              <a:rPr lang="hu-HU" dirty="0"/>
              <a:t>is képesek teljesítménycsökkenés nélkül működni.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50200" y="1736944"/>
            <a:ext cx="4317642" cy="2554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églalap 4"/>
          <p:cNvSpPr/>
          <p:nvPr/>
        </p:nvSpPr>
        <p:spPr>
          <a:xfrm>
            <a:off x="105765" y="4105005"/>
            <a:ext cx="83958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/>
              <a:t>Becsült kihasználtság (az élettartam alatt): </a:t>
            </a:r>
            <a:r>
              <a:rPr lang="hu-HU" b="1" dirty="0"/>
              <a:t>15 év * 5.200 </a:t>
            </a:r>
            <a:r>
              <a:rPr lang="hu-HU" b="1" dirty="0" err="1"/>
              <a:t>üó</a:t>
            </a:r>
            <a:r>
              <a:rPr lang="hu-HU" b="1" dirty="0"/>
              <a:t>/év </a:t>
            </a:r>
            <a:r>
              <a:rPr lang="hu-HU" dirty="0"/>
              <a:t>= 78.000 </a:t>
            </a:r>
            <a:r>
              <a:rPr lang="hu-HU" dirty="0" err="1"/>
              <a:t>űó</a:t>
            </a:r>
            <a:r>
              <a:rPr lang="hu-HU" dirty="0" smtClean="0"/>
              <a:t>.  Gépegység </a:t>
            </a:r>
            <a:r>
              <a:rPr lang="hu-HU" dirty="0" err="1"/>
              <a:t>üó</a:t>
            </a:r>
            <a:r>
              <a:rPr lang="hu-HU" dirty="0"/>
              <a:t>. - </a:t>
            </a:r>
            <a:r>
              <a:rPr lang="hu-HU" dirty="0" smtClean="0"/>
              <a:t>leolvasott: 21.919 </a:t>
            </a:r>
            <a:r>
              <a:rPr lang="hu-HU" dirty="0" err="1"/>
              <a:t>üo</a:t>
            </a:r>
            <a:r>
              <a:rPr lang="hu-HU" dirty="0" smtClean="0"/>
              <a:t>.</a:t>
            </a:r>
            <a:endParaRPr lang="hu-HU" dirty="0"/>
          </a:p>
        </p:txBody>
      </p:sp>
      <p:sp>
        <p:nvSpPr>
          <p:cNvPr id="6" name="Téglalap 5"/>
          <p:cNvSpPr/>
          <p:nvPr/>
        </p:nvSpPr>
        <p:spPr>
          <a:xfrm>
            <a:off x="251520" y="4941168"/>
            <a:ext cx="82676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/>
              <a:t>A gázmotor egység avulása:  [ 1 – (21.919 / 78.000)] ≈ 0,719</a:t>
            </a:r>
          </a:p>
          <a:p>
            <a:pPr algn="ctr"/>
            <a:r>
              <a:rPr lang="hu-HU" dirty="0" smtClean="0"/>
              <a:t>A </a:t>
            </a:r>
            <a:r>
              <a:rPr lang="hu-HU" dirty="0"/>
              <a:t>gázmotor egység nettó újrapótlási értéke a vizsgált időpontban:</a:t>
            </a:r>
          </a:p>
          <a:p>
            <a:pPr algn="ctr"/>
            <a:r>
              <a:rPr lang="hu-HU" b="1" dirty="0" smtClean="0"/>
              <a:t>405.885.000 </a:t>
            </a:r>
            <a:r>
              <a:rPr lang="hu-HU" b="1" dirty="0"/>
              <a:t>* 0,719 = 291.831.315,- Ft</a:t>
            </a:r>
          </a:p>
          <a:p>
            <a:pPr algn="ctr"/>
            <a:r>
              <a:rPr lang="hu-HU" dirty="0" smtClean="0"/>
              <a:t>A </a:t>
            </a:r>
            <a:r>
              <a:rPr lang="hu-HU" dirty="0"/>
              <a:t>CHP mini erőmű egység nettó újrapótlási </a:t>
            </a:r>
            <a:r>
              <a:rPr lang="hu-HU" dirty="0" smtClean="0"/>
              <a:t>értéke:  291.800.000</a:t>
            </a:r>
            <a:r>
              <a:rPr lang="hu-HU" dirty="0"/>
              <a:t>,- Ft</a:t>
            </a:r>
          </a:p>
        </p:txBody>
      </p:sp>
    </p:spTree>
    <p:extLst>
      <p:ext uri="{BB962C8B-B14F-4D97-AF65-F5344CB8AC3E}">
        <p14:creationId xmlns:p14="http://schemas.microsoft.com/office/powerpoint/2010/main" xmlns="" val="85012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Élőláb hely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hu-HU"/>
              <a:t>Takács Nándor c. egyetemi docens DEBRECENI EGYETEM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548679"/>
            <a:ext cx="8001000" cy="648073"/>
          </a:xfrm>
        </p:spPr>
        <p:txBody>
          <a:bodyPr/>
          <a:lstStyle/>
          <a:p>
            <a:pPr eaLnBrk="1" hangingPunct="1"/>
            <a:r>
              <a:rPr lang="hu-HU" sz="2800" b="1" dirty="0" smtClean="0"/>
              <a:t>Technikai paraméterek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204865"/>
            <a:ext cx="8346624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20688"/>
            <a:ext cx="8496944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395536" y="267385"/>
            <a:ext cx="91440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hu-H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Az értékmegosztás irodalmi hivatkozás szerint</a:t>
            </a:r>
            <a:endParaRPr kumimoji="0" lang="hu-H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 </a:t>
            </a:r>
            <a:endParaRPr kumimoji="0" lang="hu-H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916832"/>
            <a:ext cx="6970456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420888"/>
            <a:ext cx="3231601" cy="3295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6572" y="2111255"/>
            <a:ext cx="5987987" cy="3957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356992"/>
            <a:ext cx="3000375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6502" y="4293096"/>
            <a:ext cx="314325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939" y="3887399"/>
            <a:ext cx="1404723" cy="405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6306191" cy="338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églalap 2"/>
          <p:cNvSpPr/>
          <p:nvPr/>
        </p:nvSpPr>
        <p:spPr>
          <a:xfrm>
            <a:off x="7414559" y="5797796"/>
            <a:ext cx="15499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dirty="0" smtClean="0">
                <a:latin typeface="Calibri"/>
                <a:ea typeface="Times New Roman"/>
                <a:cs typeface="Arial"/>
              </a:rPr>
              <a:t>(Forrás:</a:t>
            </a:r>
            <a:r>
              <a:rPr lang="hu-HU" sz="1200" dirty="0" smtClean="0">
                <a:latin typeface="Calibri"/>
                <a:ea typeface="Times New Roman"/>
                <a:cs typeface="Times New Roman"/>
              </a:rPr>
              <a:t>r</a:t>
            </a:r>
            <a:r>
              <a:rPr lang="hu-HU" sz="1200" dirty="0">
                <a:latin typeface="Calibri"/>
                <a:ea typeface="Times New Roman"/>
                <a:cs typeface="Times New Roman"/>
              </a:rPr>
              <a:t>. </a:t>
            </a:r>
            <a:r>
              <a:rPr lang="hu-HU" sz="1200" dirty="0" err="1" smtClean="0">
                <a:latin typeface="Calibri"/>
                <a:ea typeface="Times New Roman"/>
                <a:cs typeface="Times New Roman"/>
              </a:rPr>
              <a:t>Zsebik</a:t>
            </a:r>
            <a:r>
              <a:rPr lang="hu-HU" sz="1200" dirty="0" smtClean="0">
                <a:latin typeface="Calibri"/>
                <a:ea typeface="Times New Roman"/>
                <a:cs typeface="Arial"/>
              </a:rPr>
              <a:t>).</a:t>
            </a:r>
            <a:endParaRPr lang="hu-HU" sz="1200" dirty="0"/>
          </a:p>
        </p:txBody>
      </p:sp>
      <p:sp>
        <p:nvSpPr>
          <p:cNvPr id="9" name="Téglalap 8"/>
          <p:cNvSpPr/>
          <p:nvPr/>
        </p:nvSpPr>
        <p:spPr>
          <a:xfrm>
            <a:off x="539552" y="548680"/>
            <a:ext cx="63367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b="1" dirty="0" smtClean="0"/>
              <a:t>Parametrikus árképzés</a:t>
            </a:r>
            <a:endParaRPr lang="hu-HU" sz="2800" dirty="0"/>
          </a:p>
        </p:txBody>
      </p:sp>
      <p:sp>
        <p:nvSpPr>
          <p:cNvPr id="10" name="Szövegdoboz 9"/>
          <p:cNvSpPr txBox="1"/>
          <p:nvPr/>
        </p:nvSpPr>
        <p:spPr>
          <a:xfrm>
            <a:off x="2699792" y="2492896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1 MW = 1000 </a:t>
            </a:r>
            <a:r>
              <a:rPr lang="hu-HU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kWe</a:t>
            </a:r>
            <a:endParaRPr lang="hu-H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815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dirty="0" smtClean="0"/>
              <a:t>Takács Nándor c. egyetemi docens DEBRECENI EGYETEM</a:t>
            </a:r>
            <a:endParaRPr lang="hu-H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64088" cy="465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25144"/>
            <a:ext cx="7848872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églalap 2"/>
          <p:cNvSpPr/>
          <p:nvPr/>
        </p:nvSpPr>
        <p:spPr>
          <a:xfrm>
            <a:off x="5358991" y="13410"/>
            <a:ext cx="385192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hangingPunct="0">
              <a:spcAft>
                <a:spcPts val="0"/>
              </a:spcAft>
            </a:pPr>
            <a:r>
              <a:rPr lang="hu-HU" sz="1600" b="1" dirty="0">
                <a:latin typeface="Calibri"/>
                <a:ea typeface="Times New Roman"/>
                <a:cs typeface="Arial"/>
              </a:rPr>
              <a:t>Egy gázmotor blokk fajlagos árát leíró összefüggést alkalmazva </a:t>
            </a:r>
            <a:r>
              <a:rPr lang="hu-HU" sz="1600" b="1" dirty="0">
                <a:solidFill>
                  <a:srgbClr val="FF0000"/>
                </a:solidFill>
                <a:latin typeface="Calibri"/>
                <a:ea typeface="Times New Roman"/>
                <a:cs typeface="Arial"/>
              </a:rPr>
              <a:t>[Lásd </a:t>
            </a:r>
            <a:r>
              <a:rPr lang="hu-HU" sz="1400" b="1" dirty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  <a:t>Dr. </a:t>
            </a:r>
            <a:r>
              <a:rPr lang="hu-HU" sz="1400" b="1" dirty="0" err="1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  <a:t>Zsebik</a:t>
            </a:r>
            <a:r>
              <a:rPr lang="hu-HU" sz="1400" b="1" dirty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  <a:t> </a:t>
            </a:r>
            <a:r>
              <a:rPr lang="hu-HU" sz="1400" b="1" dirty="0" smtClean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  <a:t>[</a:t>
            </a:r>
            <a:r>
              <a:rPr lang="hu-HU" sz="1400" b="1" dirty="0" smtClean="0">
                <a:solidFill>
                  <a:srgbClr val="FF0000"/>
                </a:solidFill>
                <a:latin typeface="Calibri"/>
                <a:ea typeface="Times New Roman"/>
                <a:cs typeface="Arial"/>
              </a:rPr>
              <a:t>12-13</a:t>
            </a:r>
            <a:r>
              <a:rPr lang="hu-HU" sz="1400" b="1" dirty="0">
                <a:solidFill>
                  <a:srgbClr val="FF0000"/>
                </a:solidFill>
                <a:latin typeface="Calibri"/>
                <a:ea typeface="Times New Roman"/>
                <a:cs typeface="Arial"/>
              </a:rPr>
              <a:t>. oldal]</a:t>
            </a:r>
            <a:endParaRPr lang="hu-HU" sz="1400" b="1" dirty="0">
              <a:solidFill>
                <a:srgbClr val="FF0000"/>
              </a:solidFill>
              <a:effectLst/>
              <a:latin typeface="H1HelvLight"/>
              <a:ea typeface="Times New Roman"/>
              <a:cs typeface="Times New Roman"/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2" y="908720"/>
            <a:ext cx="3276698" cy="3343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elfelé nyíl 6"/>
          <p:cNvSpPr/>
          <p:nvPr/>
        </p:nvSpPr>
        <p:spPr>
          <a:xfrm>
            <a:off x="2123728" y="2564904"/>
            <a:ext cx="360040" cy="144016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Jobbra nyíl 7"/>
          <p:cNvSpPr/>
          <p:nvPr/>
        </p:nvSpPr>
        <p:spPr>
          <a:xfrm>
            <a:off x="1115616" y="1916832"/>
            <a:ext cx="100811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Szövegdoboz 8"/>
          <p:cNvSpPr txBox="1"/>
          <p:nvPr/>
        </p:nvSpPr>
        <p:spPr>
          <a:xfrm>
            <a:off x="1691680" y="1052736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>
                <a:solidFill>
                  <a:srgbClr val="002060"/>
                </a:solidFill>
              </a:rPr>
              <a:t>50 %</a:t>
            </a:r>
            <a:endParaRPr lang="hu-HU" sz="2000" b="1" dirty="0">
              <a:solidFill>
                <a:srgbClr val="002060"/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3995936" y="3501008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kWe</a:t>
            </a:r>
            <a:endParaRPr lang="hu-HU" sz="20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0" y="4077072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%</a:t>
            </a:r>
            <a:endParaRPr lang="hu-HU" sz="20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081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48680"/>
            <a:ext cx="8208912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zövegdoboz 3"/>
          <p:cNvSpPr txBox="1"/>
          <p:nvPr/>
        </p:nvSpPr>
        <p:spPr>
          <a:xfrm>
            <a:off x="2339752" y="1700808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1 MW = 1000 </a:t>
            </a:r>
            <a:r>
              <a:rPr lang="hu-HU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kWe</a:t>
            </a:r>
            <a:endParaRPr lang="hu-H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Ellipszis 4"/>
          <p:cNvSpPr/>
          <p:nvPr/>
        </p:nvSpPr>
        <p:spPr>
          <a:xfrm>
            <a:off x="2123728" y="2492896"/>
            <a:ext cx="2016224" cy="108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2800" b="1" dirty="0" smtClean="0"/>
              <a:t>Kapcsolt hő- és villamosenergia-termelés (</a:t>
            </a:r>
            <a:r>
              <a:rPr lang="hu-HU" sz="2800" b="1" dirty="0" err="1" smtClean="0"/>
              <a:t>koogeneráció</a:t>
            </a:r>
            <a:r>
              <a:rPr lang="hu-HU" sz="2800" b="1" dirty="0" smtClean="0"/>
              <a:t>)</a:t>
            </a:r>
            <a:r>
              <a:rPr lang="hu-HU" sz="2800" dirty="0" smtClean="0"/>
              <a:t> </a:t>
            </a:r>
            <a:br>
              <a:rPr lang="hu-HU" sz="2800" dirty="0" smtClean="0"/>
            </a:br>
            <a:r>
              <a:rPr lang="hu-HU" sz="2800" dirty="0" smtClean="0"/>
              <a:t>CHP </a:t>
            </a:r>
            <a:r>
              <a:rPr lang="hu-HU" sz="2400" dirty="0" smtClean="0"/>
              <a:t>(</a:t>
            </a:r>
            <a:r>
              <a:rPr lang="hu-HU" sz="2400" b="1" dirty="0" err="1" smtClean="0"/>
              <a:t>C</a:t>
            </a:r>
            <a:r>
              <a:rPr lang="hu-HU" sz="2400" dirty="0" err="1" smtClean="0"/>
              <a:t>ombined</a:t>
            </a:r>
            <a:r>
              <a:rPr lang="hu-HU" sz="2400" dirty="0" smtClean="0"/>
              <a:t> </a:t>
            </a:r>
            <a:r>
              <a:rPr lang="hu-HU" sz="2400" b="1" dirty="0" err="1" smtClean="0"/>
              <a:t>H</a:t>
            </a:r>
            <a:r>
              <a:rPr lang="hu-HU" sz="2400" dirty="0" err="1" smtClean="0"/>
              <a:t>eat</a:t>
            </a:r>
            <a:r>
              <a:rPr lang="hu-HU" sz="2400" dirty="0" smtClean="0"/>
              <a:t> and </a:t>
            </a:r>
            <a:r>
              <a:rPr lang="hu-HU" sz="2400" b="1" dirty="0" err="1" smtClean="0"/>
              <a:t>P</a:t>
            </a:r>
            <a:r>
              <a:rPr lang="hu-HU" sz="2400" dirty="0" err="1" smtClean="0"/>
              <a:t>ower</a:t>
            </a:r>
            <a:endParaRPr lang="hu-HU" sz="24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3528" y="1700808"/>
            <a:ext cx="8424936" cy="4102968"/>
          </a:xfrm>
        </p:spPr>
        <p:txBody>
          <a:bodyPr/>
          <a:lstStyle/>
          <a:p>
            <a:r>
              <a:rPr lang="hu-HU" sz="2000" b="1" dirty="0" smtClean="0"/>
              <a:t>Ugyanabból az energiaforrásból (földgáz, </a:t>
            </a:r>
            <a:r>
              <a:rPr lang="hu-HU" sz="2000" b="1" dirty="0" err="1" smtClean="0"/>
              <a:t>biógáz</a:t>
            </a:r>
            <a:r>
              <a:rPr lang="hu-HU" sz="2000" b="1" dirty="0" smtClean="0"/>
              <a:t>,…..)</a:t>
            </a:r>
            <a:r>
              <a:rPr lang="hu-HU" sz="2000" dirty="0" smtClean="0"/>
              <a:t> </a:t>
            </a:r>
          </a:p>
          <a:p>
            <a:r>
              <a:rPr lang="hu-HU" sz="2000" b="1" dirty="0" smtClean="0"/>
              <a:t>egy időben állítunk elő </a:t>
            </a:r>
          </a:p>
          <a:p>
            <a:r>
              <a:rPr lang="hu-HU" sz="2000" b="1" dirty="0" smtClean="0"/>
              <a:t>villamos energiát + hőenergiát</a:t>
            </a:r>
            <a:r>
              <a:rPr lang="hu-HU" sz="2000" dirty="0" smtClean="0"/>
              <a:t> </a:t>
            </a:r>
          </a:p>
          <a:p>
            <a:r>
              <a:rPr lang="hu-HU" sz="2000" b="1" dirty="0" smtClean="0"/>
              <a:t>villamos- és hőenergia aránya 40/60%.</a:t>
            </a:r>
          </a:p>
          <a:p>
            <a:r>
              <a:rPr lang="hu-HU" sz="2000" dirty="0" smtClean="0"/>
              <a:t>A </a:t>
            </a:r>
            <a:r>
              <a:rPr lang="hu-HU" sz="2000" dirty="0" err="1" smtClean="0"/>
              <a:t>kogeneráció</a:t>
            </a:r>
            <a:r>
              <a:rPr lang="hu-HU" sz="2000" dirty="0" smtClean="0"/>
              <a:t> legnagyobb előnye abban rejlik, hogy a kettős energiatermelés jóval nagyobb </a:t>
            </a:r>
            <a:r>
              <a:rPr lang="hu-HU" sz="2000" dirty="0" err="1" smtClean="0"/>
              <a:t>összenergetikai</a:t>
            </a:r>
            <a:r>
              <a:rPr lang="hu-HU" sz="2000" dirty="0" smtClean="0"/>
              <a:t> </a:t>
            </a:r>
            <a:r>
              <a:rPr lang="hu-HU" sz="2000" b="1" dirty="0" smtClean="0">
                <a:solidFill>
                  <a:srgbClr val="FF0000"/>
                </a:solidFill>
              </a:rPr>
              <a:t>hatásfokkal  (80-90%) </a:t>
            </a:r>
            <a:r>
              <a:rPr lang="hu-HU" sz="2000" dirty="0" smtClean="0"/>
              <a:t>valósítható meg, ami párhuzamosan a </a:t>
            </a:r>
            <a:r>
              <a:rPr lang="hu-HU" sz="2000" b="1" dirty="0" smtClean="0"/>
              <a:t>primer energiahordozó megtakarításával, költségcsökkenéssel és kevesebb káros anyag kibocsátásával jár. </a:t>
            </a:r>
          </a:p>
          <a:p>
            <a:r>
              <a:rPr lang="hu-HU" sz="2000" b="1" i="1" dirty="0" err="1" smtClean="0"/>
              <a:t>Trigenerációs</a:t>
            </a:r>
            <a:r>
              <a:rPr lang="hu-HU" sz="2000" b="1" i="1" dirty="0" smtClean="0"/>
              <a:t> kiserőmű +</a:t>
            </a:r>
            <a:r>
              <a:rPr lang="hu-HU" sz="2000" dirty="0" err="1" smtClean="0"/>
              <a:t>Abszorbciós</a:t>
            </a:r>
            <a:r>
              <a:rPr lang="hu-HU" sz="2000" dirty="0" smtClean="0"/>
              <a:t> hőcserélő segítségével a kitermelt hőenergia felhasználható hűtésre</a:t>
            </a:r>
            <a:endParaRPr lang="hu-HU" sz="2000" i="1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74675" y="304801"/>
            <a:ext cx="8001000" cy="891952"/>
          </a:xfrm>
        </p:spPr>
        <p:txBody>
          <a:bodyPr/>
          <a:lstStyle/>
          <a:p>
            <a:pPr algn="ctr"/>
            <a:r>
              <a:rPr lang="hu-HU" b="1" dirty="0" smtClean="0"/>
              <a:t>Parametrikus árképzés</a:t>
            </a:r>
            <a:endParaRPr lang="hu-HU" b="1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988840"/>
            <a:ext cx="4167510" cy="3816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564904"/>
            <a:ext cx="471601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églalap 5"/>
          <p:cNvSpPr/>
          <p:nvPr/>
        </p:nvSpPr>
        <p:spPr>
          <a:xfrm>
            <a:off x="5364088" y="3284984"/>
            <a:ext cx="3600400" cy="14401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9" name="Egyenes összekötő 8"/>
          <p:cNvCxnSpPr/>
          <p:nvPr/>
        </p:nvCxnSpPr>
        <p:spPr>
          <a:xfrm>
            <a:off x="3563888" y="2420888"/>
            <a:ext cx="0" cy="273630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Balra nyíl 9"/>
          <p:cNvSpPr/>
          <p:nvPr/>
        </p:nvSpPr>
        <p:spPr>
          <a:xfrm>
            <a:off x="2771800" y="4221088"/>
            <a:ext cx="720080" cy="360040"/>
          </a:xfrm>
          <a:prstGeom prst="left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Jobbra nyíl 10"/>
          <p:cNvSpPr/>
          <p:nvPr/>
        </p:nvSpPr>
        <p:spPr>
          <a:xfrm>
            <a:off x="3635896" y="4221088"/>
            <a:ext cx="720080" cy="360040"/>
          </a:xfrm>
          <a:prstGeom prst="right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200" b="1" dirty="0" smtClean="0"/>
              <a:t>Felhasznált adatok forrása</a:t>
            </a:r>
            <a:endParaRPr lang="hu-HU" sz="3200" b="1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 hangingPunct="1"/>
            <a:r>
              <a:rPr lang="hu-HU" sz="1200" dirty="0" smtClean="0"/>
              <a:t>2001. évi CX. Törvény a villamos energiáról. (VET)</a:t>
            </a:r>
          </a:p>
          <a:p>
            <a:pPr lvl="0" fontAlgn="auto" hangingPunct="1"/>
            <a:r>
              <a:rPr lang="hu-HU" sz="1200" dirty="0" smtClean="0"/>
              <a:t>56/2002. (XII.29.) GKM r. az átvételi kötelezettség alá eső villamos energia átvételének szabályairól és árainak megállapításáról. (KÁV)</a:t>
            </a:r>
          </a:p>
          <a:p>
            <a:pPr lvl="0" fontAlgn="auto" hangingPunct="1"/>
            <a:r>
              <a:rPr lang="hu-HU" sz="1200" dirty="0" smtClean="0"/>
              <a:t>2005. évi XVIII. Tv. A távhőszolgáltatásról. (</a:t>
            </a:r>
            <a:r>
              <a:rPr lang="hu-HU" sz="1200" dirty="0" err="1" smtClean="0"/>
              <a:t>Távhő</a:t>
            </a:r>
            <a:r>
              <a:rPr lang="hu-HU" sz="1200" dirty="0" smtClean="0"/>
              <a:t> törvény)</a:t>
            </a:r>
          </a:p>
          <a:p>
            <a:pPr lvl="0" fontAlgn="auto" hangingPunct="1"/>
            <a:r>
              <a:rPr lang="hu-HU" sz="1200" dirty="0" smtClean="0"/>
              <a:t>DIRECTIVE 2004/8/EC OF THE EUROPEAN PARLIAMENT AND OF THE COUNCIL of 11 </a:t>
            </a:r>
            <a:r>
              <a:rPr lang="hu-HU" sz="1200" dirty="0" err="1" smtClean="0"/>
              <a:t>February</a:t>
            </a:r>
            <a:r>
              <a:rPr lang="hu-HU" sz="1200" dirty="0" smtClean="0"/>
              <a:t> 2004. </a:t>
            </a:r>
            <a:r>
              <a:rPr lang="hu-HU" sz="1200" dirty="0" err="1" smtClean="0"/>
              <a:t>on</a:t>
            </a:r>
            <a:r>
              <a:rPr lang="hu-HU" sz="1200" dirty="0" smtClean="0"/>
              <a:t> </a:t>
            </a:r>
            <a:r>
              <a:rPr lang="hu-HU" sz="1200" dirty="0" err="1" smtClean="0"/>
              <a:t>the</a:t>
            </a:r>
            <a:r>
              <a:rPr lang="hu-HU" sz="1200" dirty="0" smtClean="0"/>
              <a:t> </a:t>
            </a:r>
            <a:r>
              <a:rPr lang="hu-HU" sz="1200" dirty="0" err="1" smtClean="0"/>
              <a:t>promotion</a:t>
            </a:r>
            <a:r>
              <a:rPr lang="hu-HU" sz="1200" dirty="0" smtClean="0"/>
              <a:t> of </a:t>
            </a:r>
            <a:r>
              <a:rPr lang="hu-HU" sz="1200" dirty="0" err="1" smtClean="0"/>
              <a:t>cogeneration</a:t>
            </a:r>
            <a:r>
              <a:rPr lang="hu-HU" sz="1200" dirty="0" smtClean="0"/>
              <a:t> </a:t>
            </a:r>
            <a:r>
              <a:rPr lang="hu-HU" sz="1200" dirty="0" err="1" smtClean="0"/>
              <a:t>based</a:t>
            </a:r>
            <a:r>
              <a:rPr lang="hu-HU" sz="1200" dirty="0" smtClean="0"/>
              <a:t> </a:t>
            </a:r>
            <a:r>
              <a:rPr lang="hu-HU" sz="1200" dirty="0" err="1" smtClean="0"/>
              <a:t>on</a:t>
            </a:r>
            <a:r>
              <a:rPr lang="hu-HU" sz="1200" dirty="0" smtClean="0"/>
              <a:t> a </a:t>
            </a:r>
            <a:r>
              <a:rPr lang="hu-HU" sz="1200" dirty="0" err="1" smtClean="0"/>
              <a:t>useful</a:t>
            </a:r>
            <a:r>
              <a:rPr lang="hu-HU" sz="1200" dirty="0" smtClean="0"/>
              <a:t> </a:t>
            </a:r>
            <a:r>
              <a:rPr lang="hu-HU" sz="1200" dirty="0" err="1" smtClean="0"/>
              <a:t>heat</a:t>
            </a:r>
            <a:r>
              <a:rPr lang="hu-HU" sz="1200" dirty="0" smtClean="0"/>
              <a:t> </a:t>
            </a:r>
            <a:r>
              <a:rPr lang="hu-HU" sz="1200" dirty="0" err="1" smtClean="0"/>
              <a:t>demand</a:t>
            </a:r>
            <a:r>
              <a:rPr lang="hu-HU" sz="1200" dirty="0" smtClean="0"/>
              <a:t> </a:t>
            </a:r>
            <a:r>
              <a:rPr lang="hu-HU" sz="1200" dirty="0" err="1" smtClean="0"/>
              <a:t>in</a:t>
            </a:r>
            <a:r>
              <a:rPr lang="hu-HU" sz="1200" dirty="0" smtClean="0"/>
              <a:t>  </a:t>
            </a:r>
            <a:r>
              <a:rPr lang="hu-HU" sz="1200" dirty="0" err="1" smtClean="0"/>
              <a:t>the</a:t>
            </a:r>
            <a:r>
              <a:rPr lang="hu-HU" sz="1200" dirty="0" smtClean="0"/>
              <a:t> </a:t>
            </a:r>
            <a:r>
              <a:rPr lang="hu-HU" sz="1200" dirty="0" err="1" smtClean="0"/>
              <a:t>internal</a:t>
            </a:r>
            <a:r>
              <a:rPr lang="hu-HU" sz="1200" dirty="0" smtClean="0"/>
              <a:t> </a:t>
            </a:r>
            <a:r>
              <a:rPr lang="hu-HU" sz="1200" dirty="0" err="1" smtClean="0"/>
              <a:t>energy</a:t>
            </a:r>
            <a:r>
              <a:rPr lang="hu-HU" sz="1200" dirty="0" smtClean="0"/>
              <a:t> market and </a:t>
            </a:r>
            <a:r>
              <a:rPr lang="hu-HU" sz="1200" dirty="0" err="1" smtClean="0"/>
              <a:t>amending</a:t>
            </a:r>
            <a:r>
              <a:rPr lang="hu-HU" sz="1200" dirty="0" smtClean="0"/>
              <a:t> </a:t>
            </a:r>
            <a:r>
              <a:rPr lang="hu-HU" sz="1200" dirty="0" err="1" smtClean="0"/>
              <a:t>Directive</a:t>
            </a:r>
            <a:r>
              <a:rPr lang="hu-HU" sz="1200" dirty="0" smtClean="0"/>
              <a:t> 92/42/EEC.</a:t>
            </a:r>
          </a:p>
          <a:p>
            <a:pPr lvl="0" fontAlgn="auto" hangingPunct="1"/>
            <a:r>
              <a:rPr lang="hu-HU" sz="1200" dirty="0" smtClean="0"/>
              <a:t>389/2007. (XII. 23.) Korm. rendelet (a továbbiakban: R.) 6. § (7) bekezdése</a:t>
            </a:r>
          </a:p>
          <a:p>
            <a:r>
              <a:rPr lang="hu-HU" sz="1200" b="1" u="sng" dirty="0" smtClean="0"/>
              <a:t>ESCO szabályozási keretek - </a:t>
            </a:r>
            <a:r>
              <a:rPr lang="hu-HU" sz="1200" u="sng" dirty="0" smtClean="0"/>
              <a:t>Hazai jogszabályok</a:t>
            </a:r>
            <a:endParaRPr lang="hu-HU" sz="1200" dirty="0" smtClean="0"/>
          </a:p>
          <a:p>
            <a:pPr lvl="0" fontAlgn="auto" hangingPunct="1"/>
            <a:r>
              <a:rPr lang="hu-HU" sz="1200" dirty="0" smtClean="0"/>
              <a:t>Az ESCO elterjedéséhez és az önkormányzatok fogadókészségéhez nagyban hozzájárult az állami jogszabályozás által teremtett korlátok áthidalására nyújtott megoldása. A főbb érintett jogszabályok:</a:t>
            </a:r>
          </a:p>
          <a:p>
            <a:pPr lvl="0" fontAlgn="auto" hangingPunct="1"/>
            <a:r>
              <a:rPr lang="hu-HU" sz="1200" dirty="0" smtClean="0"/>
              <a:t> Önkormányzati feladatai és hatáskörei (1990. évi LXV. törvény 8. §)</a:t>
            </a:r>
          </a:p>
          <a:p>
            <a:pPr lvl="0" fontAlgn="auto" hangingPunct="1"/>
            <a:r>
              <a:rPr lang="hu-HU" sz="1200" dirty="0" smtClean="0"/>
              <a:t> Önkormányzatok eladósodottsága:</a:t>
            </a:r>
          </a:p>
          <a:p>
            <a:pPr lvl="0" fontAlgn="auto" hangingPunct="1"/>
            <a:r>
              <a:rPr lang="hu-HU" sz="1200" dirty="0" smtClean="0"/>
              <a:t>1990 évi LXV ÖTV 88§ (3) b)</a:t>
            </a:r>
          </a:p>
          <a:p>
            <a:pPr lvl="0" fontAlgn="auto" hangingPunct="1"/>
            <a:r>
              <a:rPr lang="hu-HU" sz="1200" dirty="0" smtClean="0"/>
              <a:t>ESA 95 szabályai az államadósságról/ költségvetési hiányról</a:t>
            </a:r>
          </a:p>
          <a:p>
            <a:pPr lvl="0" fontAlgn="auto" hangingPunct="1"/>
            <a:r>
              <a:rPr lang="hu-HU" sz="1200" dirty="0" smtClean="0"/>
              <a:t> </a:t>
            </a:r>
            <a:r>
              <a:rPr lang="hu-HU" sz="1200" dirty="0" err="1" smtClean="0"/>
              <a:t>ÁFA-ról</a:t>
            </a:r>
            <a:r>
              <a:rPr lang="hu-HU" sz="1200" dirty="0" smtClean="0"/>
              <a:t> szóló 1992. évi LXXIV. törvény 2004-től hatályos 4/A.§</a:t>
            </a:r>
            <a:r>
              <a:rPr lang="hu-HU" sz="1200" dirty="0" err="1" smtClean="0"/>
              <a:t>-a</a:t>
            </a:r>
            <a:endParaRPr lang="hu-HU" sz="1200" dirty="0" smtClean="0"/>
          </a:p>
          <a:p>
            <a:pPr lvl="0" fontAlgn="auto" hangingPunct="1"/>
            <a:r>
              <a:rPr lang="hu-HU" sz="1200" dirty="0" smtClean="0"/>
              <a:t> Közbeszerzési törvény (2003. évi CXXIX. törvény)</a:t>
            </a:r>
          </a:p>
          <a:p>
            <a:r>
              <a:rPr lang="hu-HU" sz="1200" dirty="0" smtClean="0"/>
              <a:t>A fenti korlátok alapvetően meghatározzák az önkormányzatok és költségvetési intézmények mozgásterét, amely alapján azok az </a:t>
            </a:r>
            <a:r>
              <a:rPr lang="hu-HU" sz="1200" dirty="0" err="1" smtClean="0"/>
              <a:t>ESCO-t</a:t>
            </a:r>
            <a:r>
              <a:rPr lang="hu-HU" sz="1200" dirty="0" smtClean="0"/>
              <a:t> részesítik előnyben a saját hatáskörben végzett energiakorszerűsítéssel és üzemeletetéssel szemben.</a:t>
            </a:r>
          </a:p>
          <a:p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xmlns="" val="361080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Élőláb hely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hu-HU"/>
              <a:t>Takács Nándor c. egyetemi docens DEBRECENI EGYETEM</a:t>
            </a: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1115616" y="304800"/>
            <a:ext cx="6984776" cy="891952"/>
          </a:xfrm>
        </p:spPr>
        <p:txBody>
          <a:bodyPr/>
          <a:lstStyle/>
          <a:p>
            <a:pPr algn="ctr" eaLnBrk="1" hangingPunct="1"/>
            <a:endParaRPr lang="hu-HU" sz="3200" b="1" dirty="0" smtClean="0"/>
          </a:p>
        </p:txBody>
      </p:sp>
      <p:pic>
        <p:nvPicPr>
          <p:cNvPr id="9220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576" y="1700808"/>
            <a:ext cx="2711589" cy="2736552"/>
          </a:xfrm>
          <a:noFill/>
        </p:spPr>
      </p:pic>
      <p:sp>
        <p:nvSpPr>
          <p:cNvPr id="5" name="Téglalap 4"/>
          <p:cNvSpPr/>
          <p:nvPr/>
        </p:nvSpPr>
        <p:spPr>
          <a:xfrm>
            <a:off x="3635896" y="2420888"/>
            <a:ext cx="38164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 b="1" dirty="0" smtClean="0"/>
              <a:t>KÖSZÖNÖM A FIGYELMET</a:t>
            </a:r>
            <a:endParaRPr lang="hu-HU" sz="3200" dirty="0"/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88640"/>
            <a:ext cx="7560840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581128"/>
            <a:ext cx="80391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00808"/>
            <a:ext cx="4666477" cy="28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zövegdoboz 3"/>
          <p:cNvSpPr txBox="1"/>
          <p:nvPr/>
        </p:nvSpPr>
        <p:spPr>
          <a:xfrm>
            <a:off x="2267744" y="2276872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solidFill>
                  <a:srgbClr val="FF0000"/>
                </a:solidFill>
              </a:rPr>
              <a:t>20 %</a:t>
            </a:r>
            <a:endParaRPr lang="hu-HU" sz="2800" b="1" dirty="0">
              <a:solidFill>
                <a:srgbClr val="FF0000"/>
              </a:solidFill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395536" y="548680"/>
            <a:ext cx="81369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b="1" dirty="0" smtClean="0"/>
              <a:t>Kapcsolt hő- és villamosenergia-termelés (</a:t>
            </a:r>
            <a:r>
              <a:rPr lang="hu-HU" sz="2000" b="1" dirty="0" err="1" smtClean="0"/>
              <a:t>kogeneráció</a:t>
            </a:r>
            <a:r>
              <a:rPr lang="hu-HU" sz="2000" b="1" dirty="0" smtClean="0"/>
              <a:t>)</a:t>
            </a:r>
            <a:r>
              <a:rPr lang="hu-HU" sz="2000" dirty="0" smtClean="0"/>
              <a:t> </a:t>
            </a:r>
            <a:r>
              <a:rPr lang="hu-HU" sz="2000" b="1" dirty="0" smtClean="0"/>
              <a:t>az Európai villamos energia termelésben</a:t>
            </a:r>
            <a:endParaRPr lang="hu-HU" sz="20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700808"/>
            <a:ext cx="3528392" cy="4263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4509120"/>
            <a:ext cx="3312368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zövegdoboz 7"/>
          <p:cNvSpPr txBox="1"/>
          <p:nvPr/>
        </p:nvSpPr>
        <p:spPr>
          <a:xfrm>
            <a:off x="5436096" y="1700808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solidFill>
                  <a:srgbClr val="FF0000"/>
                </a:solidFill>
              </a:rPr>
              <a:t>80 %</a:t>
            </a:r>
            <a:endParaRPr lang="hu-HU" sz="2800" b="1" dirty="0">
              <a:solidFill>
                <a:srgbClr val="FF0000"/>
              </a:solidFill>
            </a:endParaRPr>
          </a:p>
        </p:txBody>
      </p:sp>
      <p:sp>
        <p:nvSpPr>
          <p:cNvPr id="9" name="Felfelé nyíl 8"/>
          <p:cNvSpPr/>
          <p:nvPr/>
        </p:nvSpPr>
        <p:spPr>
          <a:xfrm rot="1431391">
            <a:off x="4569188" y="2173126"/>
            <a:ext cx="648072" cy="2740490"/>
          </a:xfrm>
          <a:prstGeom prst="up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916832"/>
            <a:ext cx="6696744" cy="382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églalap 3"/>
          <p:cNvSpPr/>
          <p:nvPr/>
        </p:nvSpPr>
        <p:spPr>
          <a:xfrm>
            <a:off x="395536" y="404664"/>
            <a:ext cx="8424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smtClean="0"/>
              <a:t>Hogyan működik a CHP?  Hogyan épül fel?</a:t>
            </a:r>
            <a:endParaRPr lang="hu-H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 b="1" dirty="0"/>
              <a:t>A CHP rendszerek általában a </a:t>
            </a:r>
            <a:r>
              <a:rPr lang="hu-HU" sz="2400" b="1" dirty="0" smtClean="0"/>
              <a:t>következő részegységekből épülnek fel:</a:t>
            </a:r>
            <a:endParaRPr lang="hu-HU" sz="2400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sp>
        <p:nvSpPr>
          <p:cNvPr id="4" name="Téglalap 3"/>
          <p:cNvSpPr/>
          <p:nvPr/>
        </p:nvSpPr>
        <p:spPr>
          <a:xfrm>
            <a:off x="323528" y="1772816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hu-HU" dirty="0" smtClean="0"/>
              <a:t>Az </a:t>
            </a:r>
            <a:r>
              <a:rPr lang="hu-HU" dirty="0"/>
              <a:t>energiahordozóból az energiát felszabadító </a:t>
            </a:r>
            <a:r>
              <a:rPr lang="hu-HU" dirty="0" smtClean="0"/>
              <a:t>technológia (biogáz)</a:t>
            </a:r>
            <a:endParaRPr lang="hu-HU" dirty="0"/>
          </a:p>
          <a:p>
            <a:pPr marL="342900" indent="-342900">
              <a:buFont typeface="+mj-lt"/>
              <a:buAutoNum type="arabicPeriod"/>
            </a:pPr>
            <a:r>
              <a:rPr lang="hu-HU" dirty="0" smtClean="0"/>
              <a:t>A </a:t>
            </a:r>
            <a:r>
              <a:rPr lang="hu-HU" dirty="0"/>
              <a:t>villamos áram termelő egység</a:t>
            </a:r>
          </a:p>
          <a:p>
            <a:pPr marL="342900" indent="-342900">
              <a:buFont typeface="+mj-lt"/>
              <a:buAutoNum type="arabicPeriod"/>
            </a:pPr>
            <a:r>
              <a:rPr lang="hu-HU" dirty="0" smtClean="0"/>
              <a:t>Hő </a:t>
            </a:r>
            <a:r>
              <a:rPr lang="hu-HU" dirty="0"/>
              <a:t>hasznosító/visszanyerő berendezés, mely előállítja a termikus energiát</a:t>
            </a:r>
          </a:p>
          <a:p>
            <a:pPr marL="342900" indent="-342900">
              <a:buFont typeface="+mj-lt"/>
              <a:buAutoNum type="arabicPeriod"/>
            </a:pPr>
            <a:r>
              <a:rPr lang="hu-HU" dirty="0" smtClean="0"/>
              <a:t>Az </a:t>
            </a:r>
            <a:r>
              <a:rPr lang="hu-HU" dirty="0"/>
              <a:t>égéstermékek eltávolítását végző egység (ha szükséges)</a:t>
            </a:r>
          </a:p>
          <a:p>
            <a:pPr marL="342900" indent="-342900">
              <a:buFont typeface="+mj-lt"/>
              <a:buAutoNum type="arabicPeriod"/>
            </a:pPr>
            <a:r>
              <a:rPr lang="hu-HU" dirty="0" smtClean="0"/>
              <a:t>Irányító/vezérlő </a:t>
            </a:r>
            <a:r>
              <a:rPr lang="hu-HU" dirty="0"/>
              <a:t>rendszer</a:t>
            </a:r>
          </a:p>
          <a:p>
            <a:pPr marL="342900" indent="-342900">
              <a:buFont typeface="+mj-lt"/>
              <a:buAutoNum type="arabicPeriod"/>
            </a:pPr>
            <a:r>
              <a:rPr lang="hu-HU" dirty="0" smtClean="0"/>
              <a:t>Villamos </a:t>
            </a:r>
            <a:r>
              <a:rPr lang="hu-HU" dirty="0"/>
              <a:t>védelmek és csatlakozó berendezés</a:t>
            </a:r>
          </a:p>
          <a:p>
            <a:pPr marL="342900" indent="-342900">
              <a:buFont typeface="+mj-lt"/>
              <a:buAutoNum type="arabicPeriod"/>
            </a:pPr>
            <a:r>
              <a:rPr lang="hu-HU" dirty="0" smtClean="0"/>
              <a:t>Hangszigetelt </a:t>
            </a:r>
            <a:r>
              <a:rPr lang="hu-HU" dirty="0"/>
              <a:t>felépítmény</a:t>
            </a:r>
          </a:p>
        </p:txBody>
      </p:sp>
      <p:sp>
        <p:nvSpPr>
          <p:cNvPr id="5" name="Téglalap 4"/>
          <p:cNvSpPr/>
          <p:nvPr/>
        </p:nvSpPr>
        <p:spPr>
          <a:xfrm>
            <a:off x="4572000" y="1807374"/>
            <a:ext cx="446449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/>
              <a:t>Más csoportosítás szerint</a:t>
            </a:r>
            <a:r>
              <a:rPr lang="hu-HU" dirty="0"/>
              <a:t>.</a:t>
            </a:r>
          </a:p>
          <a:p>
            <a:r>
              <a:rPr lang="hu-HU" b="1" dirty="0" smtClean="0"/>
              <a:t>Gázmotor </a:t>
            </a:r>
            <a:r>
              <a:rPr lang="hu-HU" b="1" dirty="0"/>
              <a:t>segédrendszer</a:t>
            </a:r>
            <a:r>
              <a:rPr lang="hu-HU" dirty="0"/>
              <a:t>: hűtőkörök (lemez hőcserélők, ventillátoros hőcserélők, füstgáz hőcserélő), füstgázrendszer, égéslevegő, hűtőlevegő rendszer, fűtőgáz rendszer, olajtároló rendszer, sűrített levegő </a:t>
            </a:r>
            <a:r>
              <a:rPr lang="hu-HU" dirty="0" smtClean="0"/>
              <a:t>rendszer.</a:t>
            </a:r>
          </a:p>
          <a:p>
            <a:endParaRPr lang="hu-HU" dirty="0" smtClean="0"/>
          </a:p>
          <a:p>
            <a:endParaRPr lang="hu-HU" dirty="0"/>
          </a:p>
          <a:p>
            <a:r>
              <a:rPr lang="hu-HU" b="1" dirty="0" smtClean="0"/>
              <a:t>1. </a:t>
            </a:r>
            <a:r>
              <a:rPr lang="hu-HU" b="1" dirty="0" err="1" smtClean="0"/>
              <a:t>Kogenerációs</a:t>
            </a:r>
            <a:r>
              <a:rPr lang="hu-HU" b="1" dirty="0" smtClean="0"/>
              <a:t> modul</a:t>
            </a:r>
          </a:p>
          <a:p>
            <a:r>
              <a:rPr lang="hu-HU" b="1" dirty="0" smtClean="0"/>
              <a:t>2. Elektromos bekötés</a:t>
            </a:r>
          </a:p>
          <a:p>
            <a:r>
              <a:rPr lang="hu-HU" b="1" dirty="0" smtClean="0"/>
              <a:t>3. Hidraulikus modul</a:t>
            </a:r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271766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700808"/>
            <a:ext cx="5688632" cy="439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églalap 3"/>
          <p:cNvSpPr/>
          <p:nvPr/>
        </p:nvSpPr>
        <p:spPr>
          <a:xfrm>
            <a:off x="395536" y="548680"/>
            <a:ext cx="81369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b="1" dirty="0" smtClean="0"/>
              <a:t>Kapcsolt hő- és villamosenergia-termelés előnye MAKROSZINTEN</a:t>
            </a:r>
            <a:endParaRPr lang="hu-H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74675" y="304801"/>
            <a:ext cx="8001000" cy="603919"/>
          </a:xfrm>
        </p:spPr>
        <p:txBody>
          <a:bodyPr/>
          <a:lstStyle/>
          <a:p>
            <a:pPr algn="ctr"/>
            <a:r>
              <a:rPr lang="hu-HU" sz="2800" b="1" dirty="0" smtClean="0"/>
              <a:t>„EGY BLOKKOS” CHP KISERŐMŰ</a:t>
            </a:r>
            <a:endParaRPr lang="hu-HU" sz="2800" b="1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Takács Nándor c. egyetemi docens DEBRECENI EGYETEM</a:t>
            </a:r>
            <a:endParaRPr lang="hu-HU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988840"/>
            <a:ext cx="386715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204864"/>
            <a:ext cx="3971171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eretes">
  <a:themeElements>
    <a:clrScheme name="Keretes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Kerete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eretes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eretes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eretes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eretes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eretes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eretes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eretes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eretes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eretes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Profile</Template>
  <TotalTime>1096</TotalTime>
  <Words>1390</Words>
  <Application>Microsoft Office PowerPoint</Application>
  <PresentationFormat>Diavetítés a képernyőre (4:3 oldalarány)</PresentationFormat>
  <Paragraphs>189</Paragraphs>
  <Slides>42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42</vt:i4>
      </vt:variant>
    </vt:vector>
  </HeadingPairs>
  <TitlesOfParts>
    <vt:vector size="43" baseType="lpstr">
      <vt:lpstr>Keretes</vt:lpstr>
      <vt:lpstr>KOGENERÁCIÓS KISERŐMŰVEK GÁZMOTOROK – ÉRTÉKELÉSE (Combined Heat and Power Technology - CHP)</vt:lpstr>
      <vt:lpstr>FERMENTÁCIÓS GÁZFEJLESZTŐ</vt:lpstr>
      <vt:lpstr>3. dia</vt:lpstr>
      <vt:lpstr>Kapcsolt hő- és villamosenergia-termelés (koogeneráció)  CHP (Combined Heat and Power</vt:lpstr>
      <vt:lpstr>5. dia</vt:lpstr>
      <vt:lpstr>6. dia</vt:lpstr>
      <vt:lpstr>A CHP rendszerek általában a következő részegységekből épülnek fel:</vt:lpstr>
      <vt:lpstr>8. dia</vt:lpstr>
      <vt:lpstr>„EGY BLOKKOS” CHP KISERŐMŰ</vt:lpstr>
      <vt:lpstr>(3 – 8) BLOKKOS FŰTŐERŐMŰ</vt:lpstr>
      <vt:lpstr>MIÉRT TERJEDTEK EL A KISERŐMŰVEK?</vt:lpstr>
      <vt:lpstr>12. dia</vt:lpstr>
      <vt:lpstr>13. dia</vt:lpstr>
      <vt:lpstr>14. dia</vt:lpstr>
      <vt:lpstr>15. dia</vt:lpstr>
      <vt:lpstr>DUNAÚJVÁROSI FŰTŐERŐMŰ</vt:lpstr>
      <vt:lpstr>FŰTŐERŐMŰ</vt:lpstr>
      <vt:lpstr>18. dia</vt:lpstr>
      <vt:lpstr>19. dia</vt:lpstr>
      <vt:lpstr>20. dia</vt:lpstr>
      <vt:lpstr>21. dia</vt:lpstr>
      <vt:lpstr>Gépterem</vt:lpstr>
      <vt:lpstr>23. dia</vt:lpstr>
      <vt:lpstr>24. dia</vt:lpstr>
      <vt:lpstr>25. dia</vt:lpstr>
      <vt:lpstr>26. dia</vt:lpstr>
      <vt:lpstr>27. dia</vt:lpstr>
      <vt:lpstr>„Páros összehasonlítás” módszere</vt:lpstr>
      <vt:lpstr>29. dia</vt:lpstr>
      <vt:lpstr>30. dia</vt:lpstr>
      <vt:lpstr>31. dia</vt:lpstr>
      <vt:lpstr>Fizikai avulás alapján becsült érték</vt:lpstr>
      <vt:lpstr>33. dia</vt:lpstr>
      <vt:lpstr>Technikai paraméterek</vt:lpstr>
      <vt:lpstr>35. dia</vt:lpstr>
      <vt:lpstr>36. dia</vt:lpstr>
      <vt:lpstr>37. dia</vt:lpstr>
      <vt:lpstr>38. dia</vt:lpstr>
      <vt:lpstr>39. dia</vt:lpstr>
      <vt:lpstr>Parametrikus árképzés</vt:lpstr>
      <vt:lpstr>Felhasznált adatok forrása</vt:lpstr>
      <vt:lpstr>42. dia</vt:lpstr>
    </vt:vector>
  </TitlesOfParts>
  <Company>Kft.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Profinvest</dc:creator>
  <cp:lastModifiedBy>Profinvest</cp:lastModifiedBy>
  <cp:revision>103</cp:revision>
  <dcterms:created xsi:type="dcterms:W3CDTF">2010-11-25T12:55:20Z</dcterms:created>
  <dcterms:modified xsi:type="dcterms:W3CDTF">2015-04-24T08:03:32Z</dcterms:modified>
</cp:coreProperties>
</file>